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0" d="100"/>
          <a:sy n="80" d="100"/>
        </p:scale>
        <p:origin x="58"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72D3A9-5DF3-45DE-BE31-B9DC0602033E}" type="datetimeFigureOut">
              <a:rPr lang="en-US" smtClean="0"/>
              <a:t>5/15/2020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F2AE2F-008A-4F03-B316-FCCFB4E56B2F}" type="slidenum">
              <a:rPr lang="en-US" smtClean="0"/>
              <a:t>‹#›</a:t>
            </a:fld>
            <a:endParaRPr lang="en-US"/>
          </a:p>
        </p:txBody>
      </p:sp>
    </p:spTree>
    <p:extLst>
      <p:ext uri="{BB962C8B-B14F-4D97-AF65-F5344CB8AC3E}">
        <p14:creationId xmlns:p14="http://schemas.microsoft.com/office/powerpoint/2010/main" val="3337263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2AE2F-008A-4F03-B316-FCCFB4E56B2F}" type="slidenum">
              <a:rPr lang="en-US" smtClean="0"/>
              <a:t>2</a:t>
            </a:fld>
            <a:endParaRPr lang="en-US"/>
          </a:p>
        </p:txBody>
      </p:sp>
    </p:spTree>
    <p:extLst>
      <p:ext uri="{BB962C8B-B14F-4D97-AF65-F5344CB8AC3E}">
        <p14:creationId xmlns:p14="http://schemas.microsoft.com/office/powerpoint/2010/main" val="1856519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Networking Sites: Zoom,</a:t>
            </a:r>
            <a:r>
              <a:rPr lang="en-US" baseline="0" dirty="0" smtClean="0"/>
              <a:t> House Party, etc. </a:t>
            </a:r>
            <a:endParaRPr lang="en-US" dirty="0"/>
          </a:p>
        </p:txBody>
      </p:sp>
      <p:sp>
        <p:nvSpPr>
          <p:cNvPr id="4" name="Slide Number Placeholder 3"/>
          <p:cNvSpPr>
            <a:spLocks noGrp="1"/>
          </p:cNvSpPr>
          <p:nvPr>
            <p:ph type="sldNum" sz="quarter" idx="10"/>
          </p:nvPr>
        </p:nvSpPr>
        <p:spPr/>
        <p:txBody>
          <a:bodyPr/>
          <a:lstStyle/>
          <a:p>
            <a:fld id="{31F2AE2F-008A-4F03-B316-FCCFB4E56B2F}" type="slidenum">
              <a:rPr lang="en-US" smtClean="0"/>
              <a:t>9</a:t>
            </a:fld>
            <a:endParaRPr lang="en-US"/>
          </a:p>
        </p:txBody>
      </p:sp>
    </p:spTree>
    <p:extLst>
      <p:ext uri="{BB962C8B-B14F-4D97-AF65-F5344CB8AC3E}">
        <p14:creationId xmlns:p14="http://schemas.microsoft.com/office/powerpoint/2010/main" val="33215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93492F6-4FD2-47FE-B66C-787EFE843218}" type="datetimeFigureOut">
              <a:rPr lang="en-US" smtClean="0"/>
              <a:t>5/15/2020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930076A-DE39-4C36-86F2-0559D32B7959}"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2931518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3492F6-4FD2-47FE-B66C-787EFE843218}"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0076A-DE39-4C36-86F2-0559D32B7959}" type="slidenum">
              <a:rPr lang="en-US" smtClean="0"/>
              <a:t>‹#›</a:t>
            </a:fld>
            <a:endParaRPr lang="en-US"/>
          </a:p>
        </p:txBody>
      </p:sp>
    </p:spTree>
    <p:extLst>
      <p:ext uri="{BB962C8B-B14F-4D97-AF65-F5344CB8AC3E}">
        <p14:creationId xmlns:p14="http://schemas.microsoft.com/office/powerpoint/2010/main" val="631537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3492F6-4FD2-47FE-B66C-787EFE843218}"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0076A-DE39-4C36-86F2-0559D32B7959}" type="slidenum">
              <a:rPr lang="en-US" smtClean="0"/>
              <a:t>‹#›</a:t>
            </a:fld>
            <a:endParaRPr lang="en-US"/>
          </a:p>
        </p:txBody>
      </p:sp>
    </p:spTree>
    <p:extLst>
      <p:ext uri="{BB962C8B-B14F-4D97-AF65-F5344CB8AC3E}">
        <p14:creationId xmlns:p14="http://schemas.microsoft.com/office/powerpoint/2010/main" val="1999938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3492F6-4FD2-47FE-B66C-787EFE843218}"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0076A-DE39-4C36-86F2-0559D32B7959}" type="slidenum">
              <a:rPr lang="en-US" smtClean="0"/>
              <a:t>‹#›</a:t>
            </a:fld>
            <a:endParaRPr lang="en-US"/>
          </a:p>
        </p:txBody>
      </p:sp>
    </p:spTree>
    <p:extLst>
      <p:ext uri="{BB962C8B-B14F-4D97-AF65-F5344CB8AC3E}">
        <p14:creationId xmlns:p14="http://schemas.microsoft.com/office/powerpoint/2010/main" val="2748790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93492F6-4FD2-47FE-B66C-787EFE843218}" type="datetimeFigureOut">
              <a:rPr lang="en-US" smtClean="0"/>
              <a:t>5/15/2020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930076A-DE39-4C36-86F2-0559D32B7959}"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248735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3492F6-4FD2-47FE-B66C-787EFE843218}"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30076A-DE39-4C36-86F2-0559D32B7959}" type="slidenum">
              <a:rPr lang="en-US" smtClean="0"/>
              <a:t>‹#›</a:t>
            </a:fld>
            <a:endParaRPr lang="en-US"/>
          </a:p>
        </p:txBody>
      </p:sp>
    </p:spTree>
    <p:extLst>
      <p:ext uri="{BB962C8B-B14F-4D97-AF65-F5344CB8AC3E}">
        <p14:creationId xmlns:p14="http://schemas.microsoft.com/office/powerpoint/2010/main" val="34259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3492F6-4FD2-47FE-B66C-787EFE843218}"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30076A-DE39-4C36-86F2-0559D32B7959}" type="slidenum">
              <a:rPr lang="en-US" smtClean="0"/>
              <a:t>‹#›</a:t>
            </a:fld>
            <a:endParaRPr lang="en-US"/>
          </a:p>
        </p:txBody>
      </p:sp>
    </p:spTree>
    <p:extLst>
      <p:ext uri="{BB962C8B-B14F-4D97-AF65-F5344CB8AC3E}">
        <p14:creationId xmlns:p14="http://schemas.microsoft.com/office/powerpoint/2010/main" val="1639721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93492F6-4FD2-47FE-B66C-787EFE843218}"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30076A-DE39-4C36-86F2-0559D32B7959}" type="slidenum">
              <a:rPr lang="en-US" smtClean="0"/>
              <a:t>‹#›</a:t>
            </a:fld>
            <a:endParaRPr lang="en-US"/>
          </a:p>
        </p:txBody>
      </p:sp>
    </p:spTree>
    <p:extLst>
      <p:ext uri="{BB962C8B-B14F-4D97-AF65-F5344CB8AC3E}">
        <p14:creationId xmlns:p14="http://schemas.microsoft.com/office/powerpoint/2010/main" val="3008664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492F6-4FD2-47FE-B66C-787EFE843218}"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30076A-DE39-4C36-86F2-0559D32B7959}" type="slidenum">
              <a:rPr lang="en-US" smtClean="0"/>
              <a:t>‹#›</a:t>
            </a:fld>
            <a:endParaRPr lang="en-US"/>
          </a:p>
        </p:txBody>
      </p:sp>
    </p:spTree>
    <p:extLst>
      <p:ext uri="{BB962C8B-B14F-4D97-AF65-F5344CB8AC3E}">
        <p14:creationId xmlns:p14="http://schemas.microsoft.com/office/powerpoint/2010/main" val="345385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93492F6-4FD2-47FE-B66C-787EFE843218}" type="datetimeFigureOut">
              <a:rPr lang="en-US" smtClean="0"/>
              <a:t>5/15/2020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930076A-DE39-4C36-86F2-0559D32B7959}"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9134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93492F6-4FD2-47FE-B66C-787EFE843218}" type="datetimeFigureOut">
              <a:rPr lang="en-US" smtClean="0"/>
              <a:t>5/15/2020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930076A-DE39-4C36-86F2-0559D32B7959}"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6261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93492F6-4FD2-47FE-B66C-787EFE843218}" type="datetimeFigureOut">
              <a:rPr lang="en-US" smtClean="0"/>
              <a:t>5/15/2020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930076A-DE39-4C36-86F2-0559D32B7959}"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113374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https://files.constantcontact.com/dc5c45dc401/ffcadb75-18d3-452a-bd35-94b4b270bdad.jp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mayoclinic.org/diseases-conditions/coronavirus/in-depth/mental-health-covid-19/art-2048273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abodiford@lradac.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4" y="1330036"/>
            <a:ext cx="8361229" cy="2999989"/>
          </a:xfrm>
        </p:spPr>
        <p:txBody>
          <a:bodyPr/>
          <a:lstStyle/>
          <a:p>
            <a:r>
              <a:rPr lang="en-US" dirty="0" smtClean="0"/>
              <a:t/>
            </a:r>
            <a:br>
              <a:rPr lang="en-US" dirty="0" smtClean="0"/>
            </a:br>
            <a:r>
              <a:rPr lang="en-US" dirty="0"/>
              <a:t/>
            </a:r>
            <a:br>
              <a:rPr lang="en-US" dirty="0"/>
            </a:br>
            <a:r>
              <a:rPr lang="en-US" dirty="0" smtClean="0"/>
              <a:t>Maintainin</a:t>
            </a:r>
            <a:r>
              <a:rPr lang="en-US" dirty="0" smtClean="0"/>
              <a:t>g good mental health During COVID-19</a:t>
            </a:r>
            <a:endParaRPr lang="en-US" dirty="0"/>
          </a:p>
        </p:txBody>
      </p:sp>
      <p:sp>
        <p:nvSpPr>
          <p:cNvPr id="3" name="Subtitle 2"/>
          <p:cNvSpPr>
            <a:spLocks noGrp="1"/>
          </p:cNvSpPr>
          <p:nvPr>
            <p:ph type="subTitle" idx="1"/>
          </p:nvPr>
        </p:nvSpPr>
        <p:spPr>
          <a:xfrm>
            <a:off x="2679903" y="4445806"/>
            <a:ext cx="6831673" cy="1086237"/>
          </a:xfrm>
        </p:spPr>
        <p:txBody>
          <a:bodyPr>
            <a:normAutofit fontScale="92500" lnSpcReduction="10000"/>
          </a:bodyPr>
          <a:lstStyle/>
          <a:p>
            <a:r>
              <a:rPr lang="en-US" dirty="0" smtClean="0"/>
              <a:t>Ashley Bodiford, MPH, MS, CSPS, ICPS</a:t>
            </a:r>
          </a:p>
          <a:p>
            <a:r>
              <a:rPr lang="en-US" dirty="0" smtClean="0"/>
              <a:t>Regional Capacity Coach—Region 2</a:t>
            </a:r>
          </a:p>
          <a:p>
            <a:r>
              <a:rPr lang="en-US" dirty="0" smtClean="0"/>
              <a:t>LRADAC</a:t>
            </a:r>
            <a:endParaRPr lang="en-US" dirty="0"/>
          </a:p>
        </p:txBody>
      </p:sp>
    </p:spTree>
    <p:extLst>
      <p:ext uri="{BB962C8B-B14F-4D97-AF65-F5344CB8AC3E}">
        <p14:creationId xmlns:p14="http://schemas.microsoft.com/office/powerpoint/2010/main" val="1205407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files.constantcontact.com/dc5c45dc401/ffcadb75-18d3-452a-bd35-94b4b270bdad.jpg"/>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9488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 Situations</a:t>
            </a:r>
            <a:endParaRPr lang="en-US" dirty="0"/>
          </a:p>
        </p:txBody>
      </p:sp>
      <p:sp>
        <p:nvSpPr>
          <p:cNvPr id="3" name="Content Placeholder 2"/>
          <p:cNvSpPr>
            <a:spLocks noGrp="1"/>
          </p:cNvSpPr>
          <p:nvPr>
            <p:ph idx="1"/>
          </p:nvPr>
        </p:nvSpPr>
        <p:spPr>
          <a:xfrm>
            <a:off x="1371599" y="1657926"/>
            <a:ext cx="10229273" cy="4687455"/>
          </a:xfrm>
        </p:spPr>
        <p:txBody>
          <a:bodyPr>
            <a:normAutofit/>
          </a:bodyPr>
          <a:lstStyle/>
          <a:p>
            <a:r>
              <a:rPr lang="en-US" dirty="0" smtClean="0"/>
              <a:t>Stress is a normal psychological and physical reaction to the demands of life. Everyone reacts differently to difficult situations, and it's normal to feel stress and worry during a crisis. But multiple challenges daily, such as the effects of the COVID-19 pandemic, can push you beyond your ability to cope</a:t>
            </a:r>
            <a:r>
              <a:rPr lang="en-US" dirty="0" smtClean="0"/>
              <a:t>.</a:t>
            </a:r>
            <a:endParaRPr lang="en-US" dirty="0" smtClean="0"/>
          </a:p>
          <a:p>
            <a:r>
              <a:rPr lang="en-US" dirty="0" smtClean="0"/>
              <a:t>Despite your best efforts, you may find yourself feeling helpless, sad, angry, irritable, hopeless, </a:t>
            </a:r>
            <a:r>
              <a:rPr lang="en-US" dirty="0" smtClean="0"/>
              <a:t>anxious, </a:t>
            </a:r>
            <a:r>
              <a:rPr lang="en-US" dirty="0" smtClean="0"/>
              <a:t>or afraid. You may have trouble concentrating on </a:t>
            </a:r>
            <a:r>
              <a:rPr lang="en-US" dirty="0" smtClean="0"/>
              <a:t>everyday </a:t>
            </a:r>
            <a:r>
              <a:rPr lang="en-US" dirty="0" smtClean="0"/>
              <a:t>tasks, </a:t>
            </a:r>
            <a:r>
              <a:rPr lang="en-US" dirty="0" smtClean="0"/>
              <a:t>experience changes </a:t>
            </a:r>
            <a:r>
              <a:rPr lang="en-US" dirty="0" smtClean="0"/>
              <a:t>in appetite, body aches and pains, or difficulty </a:t>
            </a:r>
            <a:r>
              <a:rPr lang="en-US" dirty="0" smtClean="0"/>
              <a:t>sleeping.</a:t>
            </a:r>
            <a:endParaRPr lang="en-US" dirty="0" smtClean="0"/>
          </a:p>
          <a:p>
            <a:r>
              <a:rPr lang="en-US" dirty="0" smtClean="0"/>
              <a:t>When these signs and symptoms last for several days in a </a:t>
            </a:r>
            <a:r>
              <a:rPr lang="en-US" dirty="0" smtClean="0"/>
              <a:t>row</a:t>
            </a:r>
            <a:r>
              <a:rPr lang="en-US" dirty="0"/>
              <a:t>,</a:t>
            </a:r>
            <a:r>
              <a:rPr lang="en-US" dirty="0" smtClean="0"/>
              <a:t> </a:t>
            </a:r>
            <a:r>
              <a:rPr lang="en-US" dirty="0" smtClean="0"/>
              <a:t>and cause problems in your daily </a:t>
            </a:r>
            <a:r>
              <a:rPr lang="en-US" dirty="0" smtClean="0"/>
              <a:t>life, </a:t>
            </a:r>
            <a:r>
              <a:rPr lang="en-US" dirty="0" smtClean="0"/>
              <a:t>it's time to ask for help.</a:t>
            </a:r>
            <a:endParaRPr lang="en-US" dirty="0"/>
          </a:p>
        </p:txBody>
      </p:sp>
    </p:spTree>
    <p:extLst>
      <p:ext uri="{BB962C8B-B14F-4D97-AF65-F5344CB8AC3E}">
        <p14:creationId xmlns:p14="http://schemas.microsoft.com/office/powerpoint/2010/main" val="2711382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Help</a:t>
            </a:r>
            <a:endParaRPr lang="en-US" dirty="0"/>
          </a:p>
        </p:txBody>
      </p:sp>
      <p:sp>
        <p:nvSpPr>
          <p:cNvPr id="3" name="Content Placeholder 2"/>
          <p:cNvSpPr>
            <a:spLocks noGrp="1"/>
          </p:cNvSpPr>
          <p:nvPr>
            <p:ph idx="1"/>
          </p:nvPr>
        </p:nvSpPr>
        <p:spPr>
          <a:xfrm>
            <a:off x="1371600" y="1533235"/>
            <a:ext cx="10515600" cy="4895273"/>
          </a:xfrm>
        </p:spPr>
        <p:txBody>
          <a:bodyPr>
            <a:normAutofit/>
          </a:bodyPr>
          <a:lstStyle/>
          <a:p>
            <a:r>
              <a:rPr lang="en-US" dirty="0" smtClean="0"/>
              <a:t>If </a:t>
            </a:r>
            <a:r>
              <a:rPr lang="en-US" dirty="0" smtClean="0"/>
              <a:t>you have concerns or if you experience worsening of </a:t>
            </a:r>
            <a:r>
              <a:rPr lang="en-US" dirty="0" smtClean="0"/>
              <a:t>these symptoms</a:t>
            </a:r>
            <a:r>
              <a:rPr lang="en-US" dirty="0" smtClean="0"/>
              <a:t>, ask for help when you need it, and be upfront about how you're </a:t>
            </a:r>
            <a:r>
              <a:rPr lang="en-US" dirty="0" smtClean="0"/>
              <a:t>feeling</a:t>
            </a:r>
            <a:r>
              <a:rPr lang="en-US" dirty="0" smtClean="0"/>
              <a:t>. </a:t>
            </a:r>
            <a:r>
              <a:rPr lang="en-US" dirty="0" smtClean="0"/>
              <a:t>To get help you may want to</a:t>
            </a:r>
            <a:r>
              <a:rPr lang="en-US" dirty="0" smtClean="0"/>
              <a:t>:</a:t>
            </a:r>
            <a:endParaRPr lang="en-US" dirty="0" smtClean="0"/>
          </a:p>
          <a:p>
            <a:pPr lvl="1"/>
            <a:r>
              <a:rPr lang="en-US" i="0" dirty="0" smtClean="0"/>
              <a:t>Contact </a:t>
            </a:r>
            <a:r>
              <a:rPr lang="en-US" i="0" dirty="0" smtClean="0"/>
              <a:t>a close friend or loved one — even though it may be hard to talk about your feelings.</a:t>
            </a:r>
          </a:p>
          <a:p>
            <a:pPr lvl="1"/>
            <a:r>
              <a:rPr lang="en-US" i="0" dirty="0" smtClean="0"/>
              <a:t>Contact a minister, spiritual </a:t>
            </a:r>
            <a:r>
              <a:rPr lang="en-US" i="0" dirty="0" smtClean="0"/>
              <a:t>leader, </a:t>
            </a:r>
            <a:r>
              <a:rPr lang="en-US" i="0" dirty="0" smtClean="0"/>
              <a:t>or someone in your faith community.</a:t>
            </a:r>
          </a:p>
          <a:p>
            <a:pPr lvl="1"/>
            <a:r>
              <a:rPr lang="en-US" i="0" dirty="0" smtClean="0"/>
              <a:t>Contact your employee assistance program, if your employer has </a:t>
            </a:r>
            <a:r>
              <a:rPr lang="en-US" i="0" dirty="0" smtClean="0"/>
              <a:t>one, or </a:t>
            </a:r>
            <a:r>
              <a:rPr lang="en-US" i="0" dirty="0" smtClean="0"/>
              <a:t>ask for a referral to a mental health professional.</a:t>
            </a:r>
          </a:p>
          <a:p>
            <a:pPr lvl="1"/>
            <a:r>
              <a:rPr lang="en-US" i="0" dirty="0" smtClean="0"/>
              <a:t>Call your primary care provider or mental health professional to ask about appointment </a:t>
            </a:r>
            <a:r>
              <a:rPr lang="en-US" i="0" dirty="0" smtClean="0"/>
              <a:t>options, or to </a:t>
            </a:r>
            <a:r>
              <a:rPr lang="en-US" i="0" dirty="0" smtClean="0"/>
              <a:t>get advice and guidance. Some may provide the option of phone, </a:t>
            </a:r>
            <a:r>
              <a:rPr lang="en-US" i="0" dirty="0" smtClean="0"/>
              <a:t>video, </a:t>
            </a:r>
            <a:r>
              <a:rPr lang="en-US" i="0" dirty="0" smtClean="0"/>
              <a:t>or online appointments.</a:t>
            </a:r>
          </a:p>
          <a:p>
            <a:pPr lvl="1"/>
            <a:r>
              <a:rPr lang="en-US" i="0" dirty="0" smtClean="0"/>
              <a:t>Contact organizations such as the </a:t>
            </a:r>
            <a:r>
              <a:rPr lang="en-US" i="0" dirty="0" smtClean="0"/>
              <a:t>SC Department of </a:t>
            </a:r>
            <a:r>
              <a:rPr lang="en-US" i="0" dirty="0" smtClean="0"/>
              <a:t>Mental Health (SCDMH), LRADAC, </a:t>
            </a:r>
            <a:r>
              <a:rPr lang="en-US" i="0" dirty="0" smtClean="0"/>
              <a:t>National </a:t>
            </a:r>
            <a:r>
              <a:rPr lang="en-US" i="0" dirty="0" smtClean="0"/>
              <a:t>Alliance on Mental Illness (NAMI) or the Substance Abuse and Mental Health Services Administration (SAMHSA) for help and guidance.</a:t>
            </a:r>
            <a:endParaRPr lang="en-US" i="0" dirty="0"/>
          </a:p>
        </p:txBody>
      </p:sp>
    </p:spTree>
    <p:extLst>
      <p:ext uri="{BB962C8B-B14F-4D97-AF65-F5344CB8AC3E}">
        <p14:creationId xmlns:p14="http://schemas.microsoft.com/office/powerpoint/2010/main" val="167090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Steps</a:t>
            </a:r>
            <a:endParaRPr lang="en-US" dirty="0"/>
          </a:p>
        </p:txBody>
      </p:sp>
      <p:sp>
        <p:nvSpPr>
          <p:cNvPr id="3" name="Content Placeholder 2"/>
          <p:cNvSpPr>
            <a:spLocks noGrp="1"/>
          </p:cNvSpPr>
          <p:nvPr>
            <p:ph idx="1"/>
          </p:nvPr>
        </p:nvSpPr>
        <p:spPr>
          <a:xfrm>
            <a:off x="1371599" y="1667162"/>
            <a:ext cx="10081491" cy="3874655"/>
          </a:xfrm>
        </p:spPr>
        <p:txBody>
          <a:bodyPr/>
          <a:lstStyle/>
          <a:p>
            <a:r>
              <a:rPr lang="en-US" dirty="0" smtClean="0"/>
              <a:t>You can expect your current strong feelings to </a:t>
            </a:r>
            <a:r>
              <a:rPr lang="en-US" dirty="0" smtClean="0"/>
              <a:t>fade, </a:t>
            </a:r>
            <a:r>
              <a:rPr lang="en-US" dirty="0" smtClean="0"/>
              <a:t>but stress won't disappear from your life when the health crisis of COVID-19 ends. </a:t>
            </a:r>
            <a:endParaRPr lang="en-US" dirty="0" smtClean="0"/>
          </a:p>
          <a:p>
            <a:r>
              <a:rPr lang="en-US" dirty="0" smtClean="0"/>
              <a:t>Continue </a:t>
            </a:r>
            <a:r>
              <a:rPr lang="en-US" dirty="0" smtClean="0"/>
              <a:t>these self-care practices to take care of your mental health and increase your ability to cope with life's ongoing challenges.</a:t>
            </a:r>
            <a:endParaRPr lang="en-US" dirty="0"/>
          </a:p>
        </p:txBody>
      </p:sp>
    </p:spTree>
    <p:extLst>
      <p:ext uri="{BB962C8B-B14F-4D97-AF65-F5344CB8AC3E}">
        <p14:creationId xmlns:p14="http://schemas.microsoft.com/office/powerpoint/2010/main" val="1477025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63525"/>
            <a:ext cx="10515600" cy="761711"/>
          </a:xfrm>
        </p:spPr>
        <p:txBody>
          <a:bodyPr/>
          <a:lstStyle/>
          <a:p>
            <a:r>
              <a:rPr lang="en-US" dirty="0" smtClean="0"/>
              <a:t>References</a:t>
            </a:r>
            <a:endParaRPr lang="en-US" dirty="0"/>
          </a:p>
        </p:txBody>
      </p:sp>
      <p:sp>
        <p:nvSpPr>
          <p:cNvPr id="3" name="Content Placeholder 2"/>
          <p:cNvSpPr>
            <a:spLocks noGrp="1"/>
          </p:cNvSpPr>
          <p:nvPr>
            <p:ph idx="1"/>
          </p:nvPr>
        </p:nvSpPr>
        <p:spPr>
          <a:xfrm>
            <a:off x="991754" y="1209964"/>
            <a:ext cx="10208491" cy="5310909"/>
          </a:xfrm>
        </p:spPr>
        <p:txBody>
          <a:bodyPr>
            <a:noAutofit/>
          </a:bodyPr>
          <a:lstStyle/>
          <a:p>
            <a:r>
              <a:rPr lang="en-US" sz="1200" dirty="0" smtClean="0"/>
              <a:t>Covid-19 and your mental health. Mayo Clinic. </a:t>
            </a:r>
            <a:r>
              <a:rPr lang="en-US" sz="1200" dirty="0" smtClean="0">
                <a:hlinkClick r:id="rId2"/>
              </a:rPr>
              <a:t>https://www.mayoclinic.org/diseases-conditions/coronavirus/in-depth/mental-health-covid-19/art-20482731</a:t>
            </a:r>
            <a:r>
              <a:rPr lang="en-US" sz="1200" dirty="0" smtClean="0"/>
              <a:t>. Accessed May 14, 2020. </a:t>
            </a:r>
          </a:p>
          <a:p>
            <a:r>
              <a:rPr lang="en-US" sz="1200" dirty="0" smtClean="0"/>
              <a:t>How stress affects your health. American Psychological Association. https://www.apa.org/helpcenter/stress-facts. Accessed March 20, 2020.</a:t>
            </a:r>
          </a:p>
          <a:p>
            <a:r>
              <a:rPr lang="en-US" sz="1200" dirty="0" smtClean="0"/>
              <a:t>Taking care of your emotional health. Centers for Disease Control and Prevention. https://emergency.cdc.gov/coping/selfcare.asp. Accessed March 20, 2020.</a:t>
            </a:r>
          </a:p>
          <a:p>
            <a:r>
              <a:rPr lang="en-US" sz="1200" dirty="0" smtClean="0"/>
              <a:t>COVID-19 (coronavirus) information and resources. National Alliance on Mental Illness. https://www.nami.org/About-NAMI/NAMI-News/2020/NAMI-Updates-on-the-Coronavirus. Accessed March 20, 2020.</a:t>
            </a:r>
          </a:p>
          <a:p>
            <a:r>
              <a:rPr lang="en-US" sz="1200" dirty="0" smtClean="0"/>
              <a:t>Mental health and coping during COVID-19. Centers for Disease Control and Prevention. https://www.cdc.gov/coronavirus/2019-ncov/about/coping.html. Accessed March 13, 2020.</a:t>
            </a:r>
          </a:p>
          <a:p>
            <a:r>
              <a:rPr lang="en-US" sz="1200" dirty="0" smtClean="0"/>
              <a:t>Mental health and psychosocial considerations during COVID-19 outbreak. World Health Organization. https://www.who.int/docs/default-source/coronaviruse/mental-health-considerations.pdf?sfvrsn=6d3578af_8. Accessed March 13, 2020.</a:t>
            </a:r>
          </a:p>
          <a:p>
            <a:r>
              <a:rPr lang="en-US" sz="1200" dirty="0" smtClean="0"/>
              <a:t>Your healthiest self: Emotional wellness toolkit. National Institutes of Health. https://www.nih.gov/health-information/emotional-wellness-toolkit. Accessed March 20, 2020.</a:t>
            </a:r>
          </a:p>
          <a:p>
            <a:r>
              <a:rPr lang="en-US" sz="1200" dirty="0" smtClean="0"/>
              <a:t>Violence prevention: Coping with stress. Centers for Disease Control and Prevention. https://www.who.int/news-room/fact-sheets/detail/mental-health-strengthening-our-response. Accessed March 20, 2020.</a:t>
            </a:r>
          </a:p>
          <a:p>
            <a:r>
              <a:rPr lang="en-US" sz="1200" dirty="0" smtClean="0"/>
              <a:t>Manage stress. U.S. Department of Health and Human Services. https://health.gov/myhealthfinder/topics/health-conditions/heart-health/manage-stress. Accessed March 20, 2020.</a:t>
            </a:r>
          </a:p>
          <a:p>
            <a:r>
              <a:rPr lang="en-US" sz="1200" dirty="0" smtClean="0"/>
              <a:t>Health effects of cigarette smoking. Centers for Disease Control and Prevention. https://www.cdc.gov/tobacco/data_statistics/fact_sheets/health_effects/effects_cig_smoking/index.htm#respiratory. Accessed March 25, 2020.</a:t>
            </a:r>
          </a:p>
          <a:p>
            <a:r>
              <a:rPr lang="en-US" sz="1200" dirty="0" err="1" smtClean="0"/>
              <a:t>Sawchuk</a:t>
            </a:r>
            <a:r>
              <a:rPr lang="en-US" sz="1200" dirty="0" smtClean="0"/>
              <a:t> CN (expert opinion). Mayo Clinic. March 27, 2020.</a:t>
            </a:r>
            <a:endParaRPr lang="en-US" sz="1200" dirty="0"/>
          </a:p>
        </p:txBody>
      </p:sp>
    </p:spTree>
    <p:extLst>
      <p:ext uri="{BB962C8B-B14F-4D97-AF65-F5344CB8AC3E}">
        <p14:creationId xmlns:p14="http://schemas.microsoft.com/office/powerpoint/2010/main" val="4113922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Questions?</a:t>
            </a:r>
            <a:endParaRPr lang="en-US" dirty="0">
              <a:solidFill>
                <a:schemeClr val="bg2"/>
              </a:solidFill>
            </a:endParaRPr>
          </a:p>
        </p:txBody>
      </p:sp>
      <p:sp>
        <p:nvSpPr>
          <p:cNvPr id="4" name="Text Placeholder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82691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85888" y="720725"/>
            <a:ext cx="10806112" cy="5329238"/>
          </a:xfrm>
        </p:spPr>
        <p:txBody>
          <a:bodyPr>
            <a:normAutofit/>
          </a:bodyPr>
          <a:lstStyle/>
          <a:p>
            <a:pPr algn="ctr">
              <a:lnSpc>
                <a:spcPct val="150000"/>
              </a:lnSpc>
            </a:pPr>
            <a:r>
              <a:rPr lang="en-US" b="1" dirty="0" smtClean="0"/>
              <a:t>Ashley Bodiford, MPH, MS, CSPS, ICPS</a:t>
            </a:r>
            <a:br>
              <a:rPr lang="en-US" b="1" dirty="0" smtClean="0"/>
            </a:br>
            <a:r>
              <a:rPr lang="en-US" dirty="0" smtClean="0"/>
              <a:t>Regional Capacity Coach—Region 2</a:t>
            </a:r>
            <a:br>
              <a:rPr lang="en-US" dirty="0" smtClean="0"/>
            </a:br>
            <a:r>
              <a:rPr lang="en-US" dirty="0" smtClean="0"/>
              <a:t>LRADAC</a:t>
            </a:r>
            <a:br>
              <a:rPr lang="en-US" dirty="0" smtClean="0"/>
            </a:br>
            <a:r>
              <a:rPr lang="en-US" dirty="0" smtClean="0"/>
              <a:t>803.201.9092</a:t>
            </a:r>
            <a:br>
              <a:rPr lang="en-US" dirty="0" smtClean="0"/>
            </a:br>
            <a:r>
              <a:rPr lang="en-US" dirty="0" smtClean="0">
                <a:hlinkClick r:id="rId2"/>
              </a:rPr>
              <a:t>abodiford@lradac.org</a:t>
            </a:r>
            <a:r>
              <a:rPr lang="en-US" dirty="0" smtClean="0"/>
              <a:t> </a:t>
            </a:r>
            <a:endParaRPr lang="en-US" dirty="0"/>
          </a:p>
        </p:txBody>
      </p:sp>
    </p:spTree>
    <p:extLst>
      <p:ext uri="{BB962C8B-B14F-4D97-AF65-F5344CB8AC3E}">
        <p14:creationId xmlns:p14="http://schemas.microsoft.com/office/powerpoint/2010/main" val="1671203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018310"/>
          </a:xfrm>
        </p:spPr>
        <p:txBody>
          <a:bodyPr/>
          <a:lstStyle/>
          <a:p>
            <a:r>
              <a:rPr lang="en-US" dirty="0" smtClean="0"/>
              <a:t>Understanding Life Changes</a:t>
            </a:r>
            <a:endParaRPr lang="en-US" dirty="0"/>
          </a:p>
        </p:txBody>
      </p:sp>
      <p:sp>
        <p:nvSpPr>
          <p:cNvPr id="3" name="Content Placeholder 2"/>
          <p:cNvSpPr>
            <a:spLocks noGrp="1"/>
          </p:cNvSpPr>
          <p:nvPr>
            <p:ph idx="1"/>
          </p:nvPr>
        </p:nvSpPr>
        <p:spPr>
          <a:xfrm>
            <a:off x="1306945" y="1704110"/>
            <a:ext cx="9601200" cy="3976253"/>
          </a:xfrm>
        </p:spPr>
        <p:txBody>
          <a:bodyPr/>
          <a:lstStyle/>
          <a:p>
            <a:r>
              <a:rPr lang="en-US" dirty="0" smtClean="0"/>
              <a:t>The COVID-19 pandemic has likely brought many changes to how you live your life, and with it uncertainty, altered daily routines, financial </a:t>
            </a:r>
            <a:r>
              <a:rPr lang="en-US" dirty="0" smtClean="0"/>
              <a:t>pressures, </a:t>
            </a:r>
            <a:r>
              <a:rPr lang="en-US" dirty="0" smtClean="0"/>
              <a:t>and social isolation. You may worry about getting sick, how long the pandemic will </a:t>
            </a:r>
            <a:r>
              <a:rPr lang="en-US" dirty="0" smtClean="0"/>
              <a:t>last, </a:t>
            </a:r>
            <a:r>
              <a:rPr lang="en-US" dirty="0" smtClean="0"/>
              <a:t>and what the future will </a:t>
            </a:r>
            <a:r>
              <a:rPr lang="en-US" dirty="0" smtClean="0"/>
              <a:t>bring. Information </a:t>
            </a:r>
            <a:r>
              <a:rPr lang="en-US" dirty="0" smtClean="0"/>
              <a:t>overload, </a:t>
            </a:r>
            <a:r>
              <a:rPr lang="en-US" dirty="0" smtClean="0"/>
              <a:t>rumors, </a:t>
            </a:r>
            <a:r>
              <a:rPr lang="en-US" dirty="0" smtClean="0"/>
              <a:t>and misinformation </a:t>
            </a:r>
            <a:r>
              <a:rPr lang="en-US" dirty="0" smtClean="0"/>
              <a:t>can </a:t>
            </a:r>
            <a:r>
              <a:rPr lang="en-US" dirty="0" smtClean="0"/>
              <a:t>make it unclear what to do</a:t>
            </a:r>
            <a:r>
              <a:rPr lang="en-US" dirty="0" smtClean="0"/>
              <a:t>.</a:t>
            </a:r>
            <a:endParaRPr lang="en-US" dirty="0" smtClean="0"/>
          </a:p>
          <a:p>
            <a:r>
              <a:rPr lang="en-US" dirty="0" smtClean="0"/>
              <a:t>During the COVID-19 pandemic, you may experience stress, anxiety, fear, sadness and loneliness. </a:t>
            </a:r>
            <a:endParaRPr lang="en-US" dirty="0"/>
          </a:p>
        </p:txBody>
      </p:sp>
    </p:spTree>
    <p:extLst>
      <p:ext uri="{BB962C8B-B14F-4D97-AF65-F5344CB8AC3E}">
        <p14:creationId xmlns:p14="http://schemas.microsoft.com/office/powerpoint/2010/main" val="1076352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a:t>
            </a:r>
            <a:r>
              <a:rPr lang="en-US" dirty="0" smtClean="0"/>
              <a:t>Self-Care</a:t>
            </a:r>
            <a:endParaRPr lang="en-US" dirty="0"/>
          </a:p>
        </p:txBody>
      </p:sp>
      <p:sp>
        <p:nvSpPr>
          <p:cNvPr id="3" name="Content Placeholder 2"/>
          <p:cNvSpPr>
            <a:spLocks noGrp="1"/>
          </p:cNvSpPr>
          <p:nvPr>
            <p:ph idx="1"/>
          </p:nvPr>
        </p:nvSpPr>
        <p:spPr>
          <a:xfrm>
            <a:off x="1371600" y="1620980"/>
            <a:ext cx="9601200" cy="4059383"/>
          </a:xfrm>
        </p:spPr>
        <p:txBody>
          <a:bodyPr/>
          <a:lstStyle/>
          <a:p>
            <a:r>
              <a:rPr lang="en-US" dirty="0" smtClean="0"/>
              <a:t>Self-care strategies are good for your </a:t>
            </a:r>
            <a:r>
              <a:rPr lang="en-US" dirty="0" smtClean="0"/>
              <a:t>overall mental </a:t>
            </a:r>
            <a:r>
              <a:rPr lang="en-US" dirty="0" smtClean="0"/>
              <a:t>and physical </a:t>
            </a:r>
            <a:r>
              <a:rPr lang="en-US" dirty="0" smtClean="0"/>
              <a:t>health.</a:t>
            </a:r>
          </a:p>
          <a:p>
            <a:r>
              <a:rPr lang="en-US" dirty="0" smtClean="0"/>
              <a:t>When done regularly, they</a:t>
            </a:r>
            <a:r>
              <a:rPr lang="en-US" dirty="0" smtClean="0"/>
              <a:t> can </a:t>
            </a:r>
            <a:r>
              <a:rPr lang="en-US" dirty="0" smtClean="0"/>
              <a:t>help you </a:t>
            </a:r>
            <a:r>
              <a:rPr lang="en-US" dirty="0" smtClean="0"/>
              <a:t>to remain balanced</a:t>
            </a:r>
            <a:r>
              <a:rPr lang="en-US" dirty="0" smtClean="0"/>
              <a:t>. </a:t>
            </a:r>
          </a:p>
          <a:p>
            <a:r>
              <a:rPr lang="en-US" dirty="0" smtClean="0"/>
              <a:t>It is important to t</a:t>
            </a:r>
            <a:r>
              <a:rPr lang="en-US" dirty="0" smtClean="0"/>
              <a:t>ake </a:t>
            </a:r>
            <a:r>
              <a:rPr lang="en-US" dirty="0" smtClean="0"/>
              <a:t>care of your body </a:t>
            </a:r>
            <a:r>
              <a:rPr lang="en-US" dirty="0" smtClean="0"/>
              <a:t>and mind, as well as connecting with </a:t>
            </a:r>
            <a:r>
              <a:rPr lang="en-US" dirty="0" smtClean="0"/>
              <a:t>others to benefit your mental health</a:t>
            </a:r>
            <a:r>
              <a:rPr lang="en-US" dirty="0" smtClean="0"/>
              <a:t>.</a:t>
            </a:r>
          </a:p>
          <a:p>
            <a:pPr lvl="1"/>
            <a:r>
              <a:rPr lang="en-US" i="0" dirty="0" smtClean="0"/>
              <a:t>Connection doesn’t only have to happen in-person. In-person </a:t>
            </a:r>
            <a:r>
              <a:rPr lang="en-US" i="0" dirty="0"/>
              <a:t>connection has been </a:t>
            </a:r>
            <a:r>
              <a:rPr lang="en-US" i="0" dirty="0" smtClean="0"/>
              <a:t>limited, because of social distancing regulations. However, there are still ways to emotionally connect with others during this time. </a:t>
            </a:r>
            <a:endParaRPr lang="en-US" i="0" dirty="0"/>
          </a:p>
        </p:txBody>
      </p:sp>
    </p:spTree>
    <p:extLst>
      <p:ext uri="{BB962C8B-B14F-4D97-AF65-F5344CB8AC3E}">
        <p14:creationId xmlns:p14="http://schemas.microsoft.com/office/powerpoint/2010/main" val="1445785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bg2"/>
                </a:solidFill>
              </a:rPr>
              <a:t>Physical Health</a:t>
            </a:r>
            <a:endParaRPr lang="en-US" dirty="0">
              <a:solidFill>
                <a:schemeClr val="bg2"/>
              </a:solidFill>
            </a:endParaRPr>
          </a:p>
        </p:txBody>
      </p:sp>
      <p:sp>
        <p:nvSpPr>
          <p:cNvPr id="3" name="Conten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56913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Care of Your Body</a:t>
            </a:r>
            <a:endParaRPr lang="en-US" dirty="0"/>
          </a:p>
        </p:txBody>
      </p:sp>
      <p:sp>
        <p:nvSpPr>
          <p:cNvPr id="3" name="Content Placeholder 2"/>
          <p:cNvSpPr>
            <a:spLocks noGrp="1"/>
          </p:cNvSpPr>
          <p:nvPr>
            <p:ph idx="1"/>
          </p:nvPr>
        </p:nvSpPr>
        <p:spPr>
          <a:xfrm>
            <a:off x="1371600" y="1528618"/>
            <a:ext cx="10229273" cy="4881418"/>
          </a:xfrm>
        </p:spPr>
        <p:txBody>
          <a:bodyPr>
            <a:normAutofit fontScale="92500" lnSpcReduction="10000"/>
          </a:bodyPr>
          <a:lstStyle/>
          <a:p>
            <a:r>
              <a:rPr lang="en-US" dirty="0" smtClean="0"/>
              <a:t>Get enough sleep. Go to bed and get up at the same times each day. Stick close to your typical schedule, even if you're staying at home.</a:t>
            </a:r>
          </a:p>
          <a:p>
            <a:r>
              <a:rPr lang="en-US" dirty="0" smtClean="0"/>
              <a:t>Participate in regular physical activity. Regular physical activity and exercise can help reduce anxiety and improve </a:t>
            </a:r>
            <a:r>
              <a:rPr lang="en-US" dirty="0" smtClean="0"/>
              <a:t>mood. Get </a:t>
            </a:r>
            <a:r>
              <a:rPr lang="en-US" dirty="0" smtClean="0"/>
              <a:t>outside in an area that makes it easy to maintain distance from </a:t>
            </a:r>
            <a:r>
              <a:rPr lang="en-US" dirty="0" smtClean="0"/>
              <a:t>people, as </a:t>
            </a:r>
            <a:r>
              <a:rPr lang="en-US" dirty="0" smtClean="0"/>
              <a:t>recommended by the U.S. Centers for Disease Control and Prevention (CDC) and the World Health Organization (WHO) or your </a:t>
            </a:r>
            <a:r>
              <a:rPr lang="en-US" dirty="0" smtClean="0"/>
              <a:t>government, such </a:t>
            </a:r>
            <a:r>
              <a:rPr lang="en-US" dirty="0" smtClean="0"/>
              <a:t>as a nature trail or your own backyard.</a:t>
            </a:r>
          </a:p>
          <a:p>
            <a:r>
              <a:rPr lang="en-US" dirty="0" smtClean="0"/>
              <a:t>Eat healthy. Choose a well-balanced diet. Avoid </a:t>
            </a:r>
            <a:r>
              <a:rPr lang="en-US" dirty="0" smtClean="0"/>
              <a:t>junk </a:t>
            </a:r>
            <a:r>
              <a:rPr lang="en-US" dirty="0" smtClean="0"/>
              <a:t>food and refined sugar. Limit caffeine as it can aggravate stress and anxiety.</a:t>
            </a:r>
          </a:p>
          <a:p>
            <a:r>
              <a:rPr lang="en-US" dirty="0" smtClean="0"/>
              <a:t>Limit </a:t>
            </a:r>
            <a:r>
              <a:rPr lang="en-US" dirty="0" smtClean="0"/>
              <a:t>screen time. Turn off electronic devices for some time each day, including 30 minutes before bedtime. Make a conscious effort to spend less time in front of a screen — television, tablet, </a:t>
            </a:r>
            <a:r>
              <a:rPr lang="en-US" dirty="0" smtClean="0"/>
              <a:t>computer, </a:t>
            </a:r>
            <a:r>
              <a:rPr lang="en-US" dirty="0" smtClean="0"/>
              <a:t>and phone.</a:t>
            </a:r>
          </a:p>
          <a:p>
            <a:r>
              <a:rPr lang="en-US" dirty="0" smtClean="0"/>
              <a:t>Relax and recharge. Set aside time for yourself. Even a few minutes of quiet time can be refreshing and help to quiet your mind and reduce anxiety. Many people benefit from practices such as deep breathing, tai chi, </a:t>
            </a:r>
            <a:r>
              <a:rPr lang="en-US" dirty="0" smtClean="0"/>
              <a:t>yoga, </a:t>
            </a:r>
            <a:r>
              <a:rPr lang="en-US" dirty="0" smtClean="0"/>
              <a:t>or meditation. Soak in a bubble bath, listen to music, or read or listen to a book — whatever helps you relax. Select a technique that works for you and practice it regularly.</a:t>
            </a:r>
            <a:endParaRPr lang="en-US" dirty="0"/>
          </a:p>
        </p:txBody>
      </p:sp>
    </p:spTree>
    <p:extLst>
      <p:ext uri="{BB962C8B-B14F-4D97-AF65-F5344CB8AC3E}">
        <p14:creationId xmlns:p14="http://schemas.microsoft.com/office/powerpoint/2010/main" val="3826443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bg2"/>
                </a:solidFill>
              </a:rPr>
              <a:t>Mental Health </a:t>
            </a:r>
            <a:endParaRPr lang="en-US" dirty="0">
              <a:solidFill>
                <a:schemeClr val="bg2"/>
              </a:solidFill>
            </a:endParaRPr>
          </a:p>
        </p:txBody>
      </p:sp>
      <p:sp>
        <p:nvSpPr>
          <p:cNvPr id="3" name="Conten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64051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Care of Your Mind</a:t>
            </a:r>
            <a:endParaRPr lang="en-US" dirty="0"/>
          </a:p>
        </p:txBody>
      </p:sp>
      <p:sp>
        <p:nvSpPr>
          <p:cNvPr id="3" name="Content Placeholder 2"/>
          <p:cNvSpPr>
            <a:spLocks noGrp="1"/>
          </p:cNvSpPr>
          <p:nvPr>
            <p:ph idx="1"/>
          </p:nvPr>
        </p:nvSpPr>
        <p:spPr>
          <a:xfrm>
            <a:off x="1371600" y="1542906"/>
            <a:ext cx="10515600" cy="5024149"/>
          </a:xfrm>
        </p:spPr>
        <p:txBody>
          <a:bodyPr>
            <a:normAutofit fontScale="92500" lnSpcReduction="20000"/>
          </a:bodyPr>
          <a:lstStyle/>
          <a:p>
            <a:r>
              <a:rPr lang="en-US" dirty="0" smtClean="0"/>
              <a:t>Keep your regular routine. Maintaining a regular schedule is important to your mental health. In addition to sticking to a regular bedtime routine, keep consistent times for meals, </a:t>
            </a:r>
            <a:r>
              <a:rPr lang="en-US" dirty="0" smtClean="0"/>
              <a:t>getting </a:t>
            </a:r>
            <a:r>
              <a:rPr lang="en-US" dirty="0" smtClean="0"/>
              <a:t>dressed, work or study schedules, and exercise. Also set aside time for activities you enjoy. This predictability can make you feel more in control.</a:t>
            </a:r>
          </a:p>
          <a:p>
            <a:r>
              <a:rPr lang="en-US" dirty="0" smtClean="0"/>
              <a:t>Limit exposure to news media. Constant news about COVID-19 from all types of media can heighten fears about the disease. Limit social media that may expose you to rumors and false information. Also limit reading, hearing or watching other news, but keep up to date on national and local recommendations. Look for reliable sources such as the CDC and WHO.</a:t>
            </a:r>
          </a:p>
          <a:p>
            <a:r>
              <a:rPr lang="en-US" dirty="0" smtClean="0"/>
              <a:t>Stay </a:t>
            </a:r>
            <a:r>
              <a:rPr lang="en-US" dirty="0" smtClean="0"/>
              <a:t>busy. Enjoy </a:t>
            </a:r>
            <a:r>
              <a:rPr lang="en-US" dirty="0" smtClean="0"/>
              <a:t>hobbies that you can do at </a:t>
            </a:r>
            <a:r>
              <a:rPr lang="en-US" dirty="0" smtClean="0"/>
              <a:t>home. Doing </a:t>
            </a:r>
            <a:r>
              <a:rPr lang="en-US" dirty="0" smtClean="0"/>
              <a:t>something positive to manage anxiety is a healthy coping strategy.</a:t>
            </a:r>
          </a:p>
          <a:p>
            <a:r>
              <a:rPr lang="en-US" dirty="0" smtClean="0"/>
              <a:t>Focus on positive thoughts. </a:t>
            </a:r>
            <a:r>
              <a:rPr lang="en-US" dirty="0" smtClean="0"/>
              <a:t>Consider </a:t>
            </a:r>
            <a:r>
              <a:rPr lang="en-US" dirty="0" smtClean="0"/>
              <a:t>starting each day by listing things you are thankful for. Maintain a sense of </a:t>
            </a:r>
            <a:r>
              <a:rPr lang="en-US" dirty="0" smtClean="0"/>
              <a:t>hope.</a:t>
            </a:r>
            <a:endParaRPr lang="en-US" dirty="0" smtClean="0"/>
          </a:p>
          <a:p>
            <a:r>
              <a:rPr lang="en-US" dirty="0" smtClean="0"/>
              <a:t>Use your moral compass or spiritual life for support. If you draw strength from a belief system, it can bring you comfort during difficult times.</a:t>
            </a:r>
          </a:p>
          <a:p>
            <a:r>
              <a:rPr lang="en-US" dirty="0" smtClean="0"/>
              <a:t>Set priorities. Don't become overwhelmed by creating a life-changing list of things to achieve while you're home. Set reasonable goals each day and outline steps you can take to reach those goals. Give yourself credit for every step in the right direction, no matter how small. And recognize that some days will be better than others.</a:t>
            </a:r>
            <a:endParaRPr lang="en-US" dirty="0"/>
          </a:p>
        </p:txBody>
      </p:sp>
    </p:spTree>
    <p:extLst>
      <p:ext uri="{BB962C8B-B14F-4D97-AF65-F5344CB8AC3E}">
        <p14:creationId xmlns:p14="http://schemas.microsoft.com/office/powerpoint/2010/main" val="1130623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bg2"/>
                </a:solidFill>
              </a:rPr>
              <a:t>Connection to Others</a:t>
            </a:r>
            <a:endParaRPr lang="en-US" dirty="0">
              <a:solidFill>
                <a:schemeClr val="bg2"/>
              </a:solidFill>
            </a:endParaRPr>
          </a:p>
        </p:txBody>
      </p:sp>
      <p:sp>
        <p:nvSpPr>
          <p:cNvPr id="3" name="Conten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86650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035309" cy="1485900"/>
          </a:xfrm>
        </p:spPr>
        <p:txBody>
          <a:bodyPr/>
          <a:lstStyle/>
          <a:p>
            <a:r>
              <a:rPr lang="en-US" dirty="0" smtClean="0"/>
              <a:t>Build Support &amp; Strengthen Relationships</a:t>
            </a:r>
            <a:endParaRPr lang="en-US" dirty="0"/>
          </a:p>
        </p:txBody>
      </p:sp>
      <p:sp>
        <p:nvSpPr>
          <p:cNvPr id="3" name="Content Placeholder 2"/>
          <p:cNvSpPr>
            <a:spLocks noGrp="1"/>
          </p:cNvSpPr>
          <p:nvPr>
            <p:ph idx="1"/>
          </p:nvPr>
        </p:nvSpPr>
        <p:spPr>
          <a:xfrm>
            <a:off x="1371598" y="1741055"/>
            <a:ext cx="10109202" cy="4724400"/>
          </a:xfrm>
        </p:spPr>
        <p:txBody>
          <a:bodyPr>
            <a:normAutofit lnSpcReduction="10000"/>
          </a:bodyPr>
          <a:lstStyle/>
          <a:p>
            <a:r>
              <a:rPr lang="en-US" dirty="0" smtClean="0"/>
              <a:t>Make connections. If you need to stay at home and distance yourself from others, avoid social isolation. Find time each day to make virtual connections by email, texts, </a:t>
            </a:r>
            <a:r>
              <a:rPr lang="en-US" dirty="0" smtClean="0"/>
              <a:t>phone calls, </a:t>
            </a:r>
            <a:r>
              <a:rPr lang="en-US" dirty="0" smtClean="0"/>
              <a:t>or FaceTime or similar apps. If you're working remotely from home, ask your co-workers how they're doing and share coping tips. Enjoy virtual socializing and talking to those in your home.</a:t>
            </a:r>
          </a:p>
          <a:p>
            <a:r>
              <a:rPr lang="en-US" dirty="0" smtClean="0"/>
              <a:t>Do something for others. Find purpose in helping the people around you. For example, email, </a:t>
            </a:r>
            <a:r>
              <a:rPr lang="en-US" dirty="0" smtClean="0"/>
              <a:t>text, </a:t>
            </a:r>
            <a:r>
              <a:rPr lang="en-US" dirty="0" smtClean="0"/>
              <a:t>or call to check on your friends, family </a:t>
            </a:r>
            <a:r>
              <a:rPr lang="en-US" dirty="0" smtClean="0"/>
              <a:t>members, </a:t>
            </a:r>
            <a:r>
              <a:rPr lang="en-US" dirty="0" smtClean="0"/>
              <a:t>and </a:t>
            </a:r>
            <a:r>
              <a:rPr lang="en-US" dirty="0" smtClean="0"/>
              <a:t>neighbors. If </a:t>
            </a:r>
            <a:r>
              <a:rPr lang="en-US" dirty="0" smtClean="0"/>
              <a:t>you know someone who can't get out, ask if there's something needed, such as groceries or a prescription picked up, for instance. </a:t>
            </a:r>
            <a:endParaRPr lang="en-US" dirty="0" smtClean="0"/>
          </a:p>
          <a:p>
            <a:pPr lvl="1"/>
            <a:r>
              <a:rPr lang="en-US" i="1" dirty="0" smtClean="0"/>
              <a:t>But </a:t>
            </a:r>
            <a:r>
              <a:rPr lang="en-US" i="1" dirty="0" smtClean="0"/>
              <a:t>be sure to follow CDC, </a:t>
            </a:r>
            <a:r>
              <a:rPr lang="en-US" i="1" dirty="0" smtClean="0"/>
              <a:t>WHO, </a:t>
            </a:r>
            <a:r>
              <a:rPr lang="en-US" i="1" dirty="0" smtClean="0"/>
              <a:t>and your government recommendations on social distancing and group meetings.</a:t>
            </a:r>
          </a:p>
          <a:p>
            <a:r>
              <a:rPr lang="en-US" dirty="0" smtClean="0"/>
              <a:t>Support a family member or friend. If a family member or friend needs to be isolated for safety </a:t>
            </a:r>
            <a:r>
              <a:rPr lang="en-US" dirty="0" smtClean="0"/>
              <a:t>reasons, </a:t>
            </a:r>
            <a:r>
              <a:rPr lang="en-US" dirty="0" smtClean="0"/>
              <a:t>or gets sick and needs to be quarantined at home or in the hospital, come up with ways to stay in contact. This could be through electronic devices or the telephone or by sending a note to brighten the day, for </a:t>
            </a:r>
            <a:r>
              <a:rPr lang="en-US" dirty="0" smtClean="0"/>
              <a:t>example</a:t>
            </a:r>
            <a:r>
              <a:rPr lang="en-US" dirty="0"/>
              <a:t>.</a:t>
            </a:r>
            <a:endParaRPr lang="en-US" dirty="0" smtClean="0"/>
          </a:p>
        </p:txBody>
      </p:sp>
    </p:spTree>
    <p:extLst>
      <p:ext uri="{BB962C8B-B14F-4D97-AF65-F5344CB8AC3E}">
        <p14:creationId xmlns:p14="http://schemas.microsoft.com/office/powerpoint/2010/main" val="3196367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138</TotalTime>
  <Words>1589</Words>
  <Application>Microsoft Office PowerPoint</Application>
  <PresentationFormat>Widescreen</PresentationFormat>
  <Paragraphs>64</Paragraphs>
  <Slides>16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Calibri</vt:lpstr>
      <vt:lpstr>Franklin Gothic Book</vt:lpstr>
      <vt:lpstr>Crop</vt:lpstr>
      <vt:lpstr>  Maintaining good mental health During COVID-19</vt:lpstr>
      <vt:lpstr>Understanding Life Changes</vt:lpstr>
      <vt:lpstr>Maintaining Self-Care</vt:lpstr>
      <vt:lpstr>Physical Health</vt:lpstr>
      <vt:lpstr>Take Care of Your Body</vt:lpstr>
      <vt:lpstr>Mental Health </vt:lpstr>
      <vt:lpstr>Take Care of Your Mind</vt:lpstr>
      <vt:lpstr>Connection to Others</vt:lpstr>
      <vt:lpstr>Build Support &amp; Strengthen Relationships</vt:lpstr>
      <vt:lpstr>PowerPoint Presentation</vt:lpstr>
      <vt:lpstr>Difficult Situations</vt:lpstr>
      <vt:lpstr>Seeking Help</vt:lpstr>
      <vt:lpstr>Future Steps</vt:lpstr>
      <vt:lpstr>References</vt:lpstr>
      <vt:lpstr>Questions?</vt:lpstr>
      <vt:lpstr>Ashley Bodiford, MPH, MS, CSPS, ICPS Regional Capacity Coach—Region 2 LRADAC 803.201.9092 abodiford@lradac.org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Bodiford</dc:creator>
  <cp:lastModifiedBy>Ashley Bodiford</cp:lastModifiedBy>
  <cp:revision>20</cp:revision>
  <dcterms:created xsi:type="dcterms:W3CDTF">2020-05-14T20:55:45Z</dcterms:created>
  <dcterms:modified xsi:type="dcterms:W3CDTF">2020-05-15T16:07:05Z</dcterms:modified>
</cp:coreProperties>
</file>