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3" r:id="rId3"/>
    <p:sldId id="281" r:id="rId4"/>
    <p:sldId id="282" r:id="rId5"/>
    <p:sldId id="279" r:id="rId6"/>
    <p:sldId id="264" r:id="rId7"/>
    <p:sldId id="277" r:id="rId8"/>
    <p:sldId id="274" r:id="rId9"/>
    <p:sldId id="275" r:id="rId10"/>
    <p:sldId id="268" r:id="rId11"/>
    <p:sldId id="284" r:id="rId12"/>
    <p:sldId id="276" r:id="rId13"/>
    <p:sldId id="270"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4F3"/>
    <a:srgbClr val="CC0066"/>
    <a:srgbClr val="660033"/>
    <a:srgbClr val="E0EDEC"/>
    <a:srgbClr val="F5F2EF"/>
    <a:srgbClr val="F4F0EC"/>
    <a:srgbClr val="F2E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57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61E22-F62F-4382-8651-2F605D460642}"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BDA34522-98CB-4D79-B568-B9887FC2F905}">
      <dgm:prSet custT="1"/>
      <dgm:spPr>
        <a:noFill/>
      </dgm:spPr>
      <dgm:t>
        <a:bodyPr/>
        <a:lstStyle/>
        <a:p>
          <a:pPr rtl="0"/>
          <a:r>
            <a:rPr lang="en-US" sz="2400" dirty="0"/>
            <a:t>Other telecommuting tools to stay connected:</a:t>
          </a:r>
        </a:p>
      </dgm:t>
    </dgm:pt>
    <dgm:pt modelId="{84F0B97D-C63A-4D03-901B-16486F9B5D82}" type="parTrans" cxnId="{FB552816-DC50-4C30-BB91-2A066216FFDD}">
      <dgm:prSet/>
      <dgm:spPr/>
      <dgm:t>
        <a:bodyPr/>
        <a:lstStyle/>
        <a:p>
          <a:endParaRPr lang="en-US"/>
        </a:p>
      </dgm:t>
    </dgm:pt>
    <dgm:pt modelId="{91FD9895-5F16-4372-B743-CD3FAE83DFA0}" type="sibTrans" cxnId="{FB552816-DC50-4C30-BB91-2A066216FFDD}">
      <dgm:prSet/>
      <dgm:spPr/>
      <dgm:t>
        <a:bodyPr/>
        <a:lstStyle/>
        <a:p>
          <a:endParaRPr lang="en-US"/>
        </a:p>
      </dgm:t>
    </dgm:pt>
    <dgm:pt modelId="{C42F2ED2-97B5-424C-A53D-D0B6C3F09EA1}">
      <dgm:prSet custT="1"/>
      <dgm:spPr>
        <a:solidFill>
          <a:schemeClr val="accent1"/>
        </a:solidFill>
      </dgm:spPr>
      <dgm:t>
        <a:bodyPr/>
        <a:lstStyle/>
        <a:p>
          <a:pPr rtl="0"/>
          <a:r>
            <a:rPr lang="en-US" sz="2000" b="1" dirty="0"/>
            <a:t>Instant chat</a:t>
          </a:r>
          <a:r>
            <a:rPr lang="en-US" sz="1600" b="1" dirty="0"/>
            <a:t>: </a:t>
          </a:r>
          <a:r>
            <a:rPr lang="en-US" sz="1600" dirty="0" err="1"/>
            <a:t>Slak</a:t>
          </a:r>
          <a:r>
            <a:rPr lang="en-US" sz="1600" dirty="0"/>
            <a:t>, HipChat, MS Teams Chat</a:t>
          </a:r>
        </a:p>
      </dgm:t>
    </dgm:pt>
    <dgm:pt modelId="{997F9384-AA2C-4733-9A4B-FABC1DC5C2A6}" type="parTrans" cxnId="{F18830A1-99E0-4291-B860-8727D09FBD80}">
      <dgm:prSet/>
      <dgm:spPr/>
      <dgm:t>
        <a:bodyPr/>
        <a:lstStyle/>
        <a:p>
          <a:endParaRPr lang="en-US"/>
        </a:p>
      </dgm:t>
    </dgm:pt>
    <dgm:pt modelId="{E14B5038-FE38-4BB2-AC9D-E17CDB03DA63}" type="sibTrans" cxnId="{F18830A1-99E0-4291-B860-8727D09FBD80}">
      <dgm:prSet/>
      <dgm:spPr/>
      <dgm:t>
        <a:bodyPr/>
        <a:lstStyle/>
        <a:p>
          <a:endParaRPr lang="en-US"/>
        </a:p>
      </dgm:t>
    </dgm:pt>
    <dgm:pt modelId="{93D365C3-87B5-415C-8590-E7BA7F3526E5}">
      <dgm:prSet custT="1"/>
      <dgm:spPr>
        <a:solidFill>
          <a:schemeClr val="accent1"/>
        </a:solidFill>
      </dgm:spPr>
      <dgm:t>
        <a:bodyPr/>
        <a:lstStyle/>
        <a:p>
          <a:pPr rtl="0"/>
          <a:r>
            <a:rPr lang="en-US" sz="2000" b="1" dirty="0"/>
            <a:t>Collaboration:</a:t>
          </a:r>
          <a:r>
            <a:rPr lang="en-US" sz="1600" dirty="0"/>
            <a:t> Basecamp, Trello, Skype, OneNote, SharePoint, MS Teams Planner</a:t>
          </a:r>
        </a:p>
      </dgm:t>
    </dgm:pt>
    <dgm:pt modelId="{1B60CC4D-572F-4F75-AB76-A848A2F7173A}" type="parTrans" cxnId="{FDAC4DE9-3C74-40DF-82ED-388FF4AFBF29}">
      <dgm:prSet/>
      <dgm:spPr/>
      <dgm:t>
        <a:bodyPr/>
        <a:lstStyle/>
        <a:p>
          <a:endParaRPr lang="en-US"/>
        </a:p>
      </dgm:t>
    </dgm:pt>
    <dgm:pt modelId="{398F770F-0794-4946-86F7-B8145CDE7F88}" type="sibTrans" cxnId="{FDAC4DE9-3C74-40DF-82ED-388FF4AFBF29}">
      <dgm:prSet/>
      <dgm:spPr/>
      <dgm:t>
        <a:bodyPr/>
        <a:lstStyle/>
        <a:p>
          <a:endParaRPr lang="en-US"/>
        </a:p>
      </dgm:t>
    </dgm:pt>
    <dgm:pt modelId="{E1D83D26-45FC-4EB2-A158-6342F692F078}">
      <dgm:prSet custT="1"/>
      <dgm:spPr>
        <a:solidFill>
          <a:schemeClr val="accent1"/>
        </a:solidFill>
      </dgm:spPr>
      <dgm:t>
        <a:bodyPr/>
        <a:lstStyle/>
        <a:p>
          <a:pPr rtl="0"/>
          <a:r>
            <a:rPr lang="en-US" sz="2000" b="1" dirty="0"/>
            <a:t>Video calls and group video meetings: </a:t>
          </a:r>
          <a:r>
            <a:rPr lang="en-US" sz="1600" dirty="0"/>
            <a:t>Skype, Go-to-Meeting, WebEx, MS Teams</a:t>
          </a:r>
        </a:p>
      </dgm:t>
    </dgm:pt>
    <dgm:pt modelId="{9D0EF4C4-0E3E-45F8-9E03-D21AD0FE5233}" type="parTrans" cxnId="{E7F0F659-32FC-4304-80C7-A8E3A16F7A46}">
      <dgm:prSet/>
      <dgm:spPr/>
      <dgm:t>
        <a:bodyPr/>
        <a:lstStyle/>
        <a:p>
          <a:endParaRPr lang="en-US"/>
        </a:p>
      </dgm:t>
    </dgm:pt>
    <dgm:pt modelId="{50DACA63-79B9-46CF-BA85-9B821DA900DB}" type="sibTrans" cxnId="{E7F0F659-32FC-4304-80C7-A8E3A16F7A46}">
      <dgm:prSet/>
      <dgm:spPr/>
      <dgm:t>
        <a:bodyPr/>
        <a:lstStyle/>
        <a:p>
          <a:endParaRPr lang="en-US"/>
        </a:p>
      </dgm:t>
    </dgm:pt>
    <dgm:pt modelId="{D9A91DAC-681D-4C75-ADC0-8C8B5ACE1CB5}">
      <dgm:prSet custT="1"/>
      <dgm:spPr>
        <a:solidFill>
          <a:schemeClr val="accent1"/>
        </a:solidFill>
      </dgm:spPr>
      <dgm:t>
        <a:bodyPr/>
        <a:lstStyle/>
        <a:p>
          <a:pPr rtl="0"/>
          <a:r>
            <a:rPr lang="en-US" sz="2000" b="1" dirty="0"/>
            <a:t>Document Sharing: </a:t>
          </a:r>
          <a:r>
            <a:rPr lang="en-US" sz="1600" dirty="0"/>
            <a:t>Dropbox, SharePoint, OneNote, MS Teams Documents</a:t>
          </a:r>
        </a:p>
      </dgm:t>
    </dgm:pt>
    <dgm:pt modelId="{EE620BEF-6442-42B6-8F59-18AACA043C68}" type="parTrans" cxnId="{5342DEE4-71FC-4714-A5D8-36F3D3C203D8}">
      <dgm:prSet/>
      <dgm:spPr/>
      <dgm:t>
        <a:bodyPr/>
        <a:lstStyle/>
        <a:p>
          <a:endParaRPr lang="en-US"/>
        </a:p>
      </dgm:t>
    </dgm:pt>
    <dgm:pt modelId="{6A9E82A8-8BE1-48B7-899D-8019D3FEE539}" type="sibTrans" cxnId="{5342DEE4-71FC-4714-A5D8-36F3D3C203D8}">
      <dgm:prSet/>
      <dgm:spPr/>
      <dgm:t>
        <a:bodyPr/>
        <a:lstStyle/>
        <a:p>
          <a:endParaRPr lang="en-US"/>
        </a:p>
      </dgm:t>
    </dgm:pt>
    <dgm:pt modelId="{1008BEF6-BBA9-4CCD-A406-312E76A85B41}" type="pres">
      <dgm:prSet presAssocID="{19A61E22-F62F-4382-8651-2F605D460642}" presName="theList" presStyleCnt="0">
        <dgm:presLayoutVars>
          <dgm:dir/>
          <dgm:animLvl val="lvl"/>
          <dgm:resizeHandles val="exact"/>
        </dgm:presLayoutVars>
      </dgm:prSet>
      <dgm:spPr/>
      <dgm:t>
        <a:bodyPr/>
        <a:lstStyle/>
        <a:p>
          <a:endParaRPr lang="en-US"/>
        </a:p>
      </dgm:t>
    </dgm:pt>
    <dgm:pt modelId="{20AE2F42-B219-40F2-8A9C-AE55EA15070A}" type="pres">
      <dgm:prSet presAssocID="{BDA34522-98CB-4D79-B568-B9887FC2F905}" presName="compNode" presStyleCnt="0"/>
      <dgm:spPr/>
    </dgm:pt>
    <dgm:pt modelId="{E081384E-8474-4836-85B4-1B9C4FB7EB1C}" type="pres">
      <dgm:prSet presAssocID="{BDA34522-98CB-4D79-B568-B9887FC2F905}" presName="aNode" presStyleLbl="bgShp" presStyleIdx="0" presStyleCnt="1" custLinFactNeighborX="14890" custLinFactNeighborY="-865"/>
      <dgm:spPr/>
      <dgm:t>
        <a:bodyPr/>
        <a:lstStyle/>
        <a:p>
          <a:endParaRPr lang="en-US"/>
        </a:p>
      </dgm:t>
    </dgm:pt>
    <dgm:pt modelId="{4CAA4F23-0D14-43E7-B21F-45073FE78970}" type="pres">
      <dgm:prSet presAssocID="{BDA34522-98CB-4D79-B568-B9887FC2F905}" presName="textNode" presStyleLbl="bgShp" presStyleIdx="0" presStyleCnt="1"/>
      <dgm:spPr/>
      <dgm:t>
        <a:bodyPr/>
        <a:lstStyle/>
        <a:p>
          <a:endParaRPr lang="en-US"/>
        </a:p>
      </dgm:t>
    </dgm:pt>
    <dgm:pt modelId="{D6B1558F-558B-42C8-910C-D49348F7A039}" type="pres">
      <dgm:prSet presAssocID="{BDA34522-98CB-4D79-B568-B9887FC2F905}" presName="compChildNode" presStyleCnt="0"/>
      <dgm:spPr/>
    </dgm:pt>
    <dgm:pt modelId="{1744E1DF-EC3A-496B-AAEA-F6B8F92477B5}" type="pres">
      <dgm:prSet presAssocID="{BDA34522-98CB-4D79-B568-B9887FC2F905}" presName="theInnerList" presStyleCnt="0"/>
      <dgm:spPr/>
    </dgm:pt>
    <dgm:pt modelId="{0272BFDD-DEFA-42DE-AD33-FB0FBC9F8AA6}" type="pres">
      <dgm:prSet presAssocID="{C42F2ED2-97B5-424C-A53D-D0B6C3F09EA1}" presName="childNode" presStyleLbl="node1" presStyleIdx="0" presStyleCnt="4" custScaleX="111877">
        <dgm:presLayoutVars>
          <dgm:bulletEnabled val="1"/>
        </dgm:presLayoutVars>
      </dgm:prSet>
      <dgm:spPr/>
      <dgm:t>
        <a:bodyPr/>
        <a:lstStyle/>
        <a:p>
          <a:endParaRPr lang="en-US"/>
        </a:p>
      </dgm:t>
    </dgm:pt>
    <dgm:pt modelId="{AF72D13C-C1C4-44A9-AECE-2EDE4FD66CB2}" type="pres">
      <dgm:prSet presAssocID="{C42F2ED2-97B5-424C-A53D-D0B6C3F09EA1}" presName="aSpace2" presStyleCnt="0"/>
      <dgm:spPr/>
    </dgm:pt>
    <dgm:pt modelId="{2F6F4462-F088-468B-BBEC-EF7A87B51B30}" type="pres">
      <dgm:prSet presAssocID="{93D365C3-87B5-415C-8590-E7BA7F3526E5}" presName="childNode" presStyleLbl="node1" presStyleIdx="1" presStyleCnt="4" custScaleX="111877">
        <dgm:presLayoutVars>
          <dgm:bulletEnabled val="1"/>
        </dgm:presLayoutVars>
      </dgm:prSet>
      <dgm:spPr/>
      <dgm:t>
        <a:bodyPr/>
        <a:lstStyle/>
        <a:p>
          <a:endParaRPr lang="en-US"/>
        </a:p>
      </dgm:t>
    </dgm:pt>
    <dgm:pt modelId="{1E7A12AD-DBCF-43DD-BC76-3DBED268EBDA}" type="pres">
      <dgm:prSet presAssocID="{93D365C3-87B5-415C-8590-E7BA7F3526E5}" presName="aSpace2" presStyleCnt="0"/>
      <dgm:spPr/>
    </dgm:pt>
    <dgm:pt modelId="{57289441-F740-4B88-B65D-D3C91EDAD1BA}" type="pres">
      <dgm:prSet presAssocID="{E1D83D26-45FC-4EB2-A158-6342F692F078}" presName="childNode" presStyleLbl="node1" presStyleIdx="2" presStyleCnt="4" custScaleX="111877">
        <dgm:presLayoutVars>
          <dgm:bulletEnabled val="1"/>
        </dgm:presLayoutVars>
      </dgm:prSet>
      <dgm:spPr/>
      <dgm:t>
        <a:bodyPr/>
        <a:lstStyle/>
        <a:p>
          <a:endParaRPr lang="en-US"/>
        </a:p>
      </dgm:t>
    </dgm:pt>
    <dgm:pt modelId="{44F4DD8C-4D3A-4D91-9449-E2C9BC8F6403}" type="pres">
      <dgm:prSet presAssocID="{E1D83D26-45FC-4EB2-A158-6342F692F078}" presName="aSpace2" presStyleCnt="0"/>
      <dgm:spPr/>
    </dgm:pt>
    <dgm:pt modelId="{62480FB5-B15D-4CF2-8413-EBF36339D815}" type="pres">
      <dgm:prSet presAssocID="{D9A91DAC-681D-4C75-ADC0-8C8B5ACE1CB5}" presName="childNode" presStyleLbl="node1" presStyleIdx="3" presStyleCnt="4" custScaleX="111877">
        <dgm:presLayoutVars>
          <dgm:bulletEnabled val="1"/>
        </dgm:presLayoutVars>
      </dgm:prSet>
      <dgm:spPr/>
      <dgm:t>
        <a:bodyPr/>
        <a:lstStyle/>
        <a:p>
          <a:endParaRPr lang="en-US"/>
        </a:p>
      </dgm:t>
    </dgm:pt>
  </dgm:ptLst>
  <dgm:cxnLst>
    <dgm:cxn modelId="{2FBF7800-4ABE-4521-9D23-355CD624E0CC}" type="presOf" srcId="{E1D83D26-45FC-4EB2-A158-6342F692F078}" destId="{57289441-F740-4B88-B65D-D3C91EDAD1BA}" srcOrd="0" destOrd="0" presId="urn:microsoft.com/office/officeart/2005/8/layout/lProcess2"/>
    <dgm:cxn modelId="{FB552816-DC50-4C30-BB91-2A066216FFDD}" srcId="{19A61E22-F62F-4382-8651-2F605D460642}" destId="{BDA34522-98CB-4D79-B568-B9887FC2F905}" srcOrd="0" destOrd="0" parTransId="{84F0B97D-C63A-4D03-901B-16486F9B5D82}" sibTransId="{91FD9895-5F16-4372-B743-CD3FAE83DFA0}"/>
    <dgm:cxn modelId="{1CB02B8A-D0D5-4038-B606-BF769805F545}" type="presOf" srcId="{93D365C3-87B5-415C-8590-E7BA7F3526E5}" destId="{2F6F4462-F088-468B-BBEC-EF7A87B51B30}" srcOrd="0" destOrd="0" presId="urn:microsoft.com/office/officeart/2005/8/layout/lProcess2"/>
    <dgm:cxn modelId="{4657FB91-8C52-45A9-9D19-D24F36D0F367}" type="presOf" srcId="{C42F2ED2-97B5-424C-A53D-D0B6C3F09EA1}" destId="{0272BFDD-DEFA-42DE-AD33-FB0FBC9F8AA6}" srcOrd="0" destOrd="0" presId="urn:microsoft.com/office/officeart/2005/8/layout/lProcess2"/>
    <dgm:cxn modelId="{FDAC4DE9-3C74-40DF-82ED-388FF4AFBF29}" srcId="{BDA34522-98CB-4D79-B568-B9887FC2F905}" destId="{93D365C3-87B5-415C-8590-E7BA7F3526E5}" srcOrd="1" destOrd="0" parTransId="{1B60CC4D-572F-4F75-AB76-A848A2F7173A}" sibTransId="{398F770F-0794-4946-86F7-B8145CDE7F88}"/>
    <dgm:cxn modelId="{A2441C7D-94A8-4493-83B6-9C023664587F}" type="presOf" srcId="{D9A91DAC-681D-4C75-ADC0-8C8B5ACE1CB5}" destId="{62480FB5-B15D-4CF2-8413-EBF36339D815}" srcOrd="0" destOrd="0" presId="urn:microsoft.com/office/officeart/2005/8/layout/lProcess2"/>
    <dgm:cxn modelId="{E7F0F659-32FC-4304-80C7-A8E3A16F7A46}" srcId="{BDA34522-98CB-4D79-B568-B9887FC2F905}" destId="{E1D83D26-45FC-4EB2-A158-6342F692F078}" srcOrd="2" destOrd="0" parTransId="{9D0EF4C4-0E3E-45F8-9E03-D21AD0FE5233}" sibTransId="{50DACA63-79B9-46CF-BA85-9B821DA900DB}"/>
    <dgm:cxn modelId="{6FF7126A-1CA5-4CF9-BDC9-95105031D483}" type="presOf" srcId="{BDA34522-98CB-4D79-B568-B9887FC2F905}" destId="{4CAA4F23-0D14-43E7-B21F-45073FE78970}" srcOrd="1" destOrd="0" presId="urn:microsoft.com/office/officeart/2005/8/layout/lProcess2"/>
    <dgm:cxn modelId="{092F47FF-80BD-4D4F-AAED-19219F38AD9A}" type="presOf" srcId="{19A61E22-F62F-4382-8651-2F605D460642}" destId="{1008BEF6-BBA9-4CCD-A406-312E76A85B41}" srcOrd="0" destOrd="0" presId="urn:microsoft.com/office/officeart/2005/8/layout/lProcess2"/>
    <dgm:cxn modelId="{5342DEE4-71FC-4714-A5D8-36F3D3C203D8}" srcId="{BDA34522-98CB-4D79-B568-B9887FC2F905}" destId="{D9A91DAC-681D-4C75-ADC0-8C8B5ACE1CB5}" srcOrd="3" destOrd="0" parTransId="{EE620BEF-6442-42B6-8F59-18AACA043C68}" sibTransId="{6A9E82A8-8BE1-48B7-899D-8019D3FEE539}"/>
    <dgm:cxn modelId="{F18830A1-99E0-4291-B860-8727D09FBD80}" srcId="{BDA34522-98CB-4D79-B568-B9887FC2F905}" destId="{C42F2ED2-97B5-424C-A53D-D0B6C3F09EA1}" srcOrd="0" destOrd="0" parTransId="{997F9384-AA2C-4733-9A4B-FABC1DC5C2A6}" sibTransId="{E14B5038-FE38-4BB2-AC9D-E17CDB03DA63}"/>
    <dgm:cxn modelId="{8A0BAAA5-7933-47DB-8F35-97AB4B920D5D}" type="presOf" srcId="{BDA34522-98CB-4D79-B568-B9887FC2F905}" destId="{E081384E-8474-4836-85B4-1B9C4FB7EB1C}" srcOrd="0" destOrd="0" presId="urn:microsoft.com/office/officeart/2005/8/layout/lProcess2"/>
    <dgm:cxn modelId="{F0D488C2-4AE5-40E0-AEF2-0DAE081787F9}" type="presParOf" srcId="{1008BEF6-BBA9-4CCD-A406-312E76A85B41}" destId="{20AE2F42-B219-40F2-8A9C-AE55EA15070A}" srcOrd="0" destOrd="0" presId="urn:microsoft.com/office/officeart/2005/8/layout/lProcess2"/>
    <dgm:cxn modelId="{C2D6680A-E511-45D6-A486-22CEF64CAAE5}" type="presParOf" srcId="{20AE2F42-B219-40F2-8A9C-AE55EA15070A}" destId="{E081384E-8474-4836-85B4-1B9C4FB7EB1C}" srcOrd="0" destOrd="0" presId="urn:microsoft.com/office/officeart/2005/8/layout/lProcess2"/>
    <dgm:cxn modelId="{1AB12553-AA13-4915-B040-612E559659B6}" type="presParOf" srcId="{20AE2F42-B219-40F2-8A9C-AE55EA15070A}" destId="{4CAA4F23-0D14-43E7-B21F-45073FE78970}" srcOrd="1" destOrd="0" presId="urn:microsoft.com/office/officeart/2005/8/layout/lProcess2"/>
    <dgm:cxn modelId="{DC38E7C3-AEDC-4F85-90DA-FC6D79328FE9}" type="presParOf" srcId="{20AE2F42-B219-40F2-8A9C-AE55EA15070A}" destId="{D6B1558F-558B-42C8-910C-D49348F7A039}" srcOrd="2" destOrd="0" presId="urn:microsoft.com/office/officeart/2005/8/layout/lProcess2"/>
    <dgm:cxn modelId="{18FFC547-D517-467B-8CC5-05C10344CA03}" type="presParOf" srcId="{D6B1558F-558B-42C8-910C-D49348F7A039}" destId="{1744E1DF-EC3A-496B-AAEA-F6B8F92477B5}" srcOrd="0" destOrd="0" presId="urn:microsoft.com/office/officeart/2005/8/layout/lProcess2"/>
    <dgm:cxn modelId="{E7B49AB5-BB38-44D2-B8F5-BF97B9848931}" type="presParOf" srcId="{1744E1DF-EC3A-496B-AAEA-F6B8F92477B5}" destId="{0272BFDD-DEFA-42DE-AD33-FB0FBC9F8AA6}" srcOrd="0" destOrd="0" presId="urn:microsoft.com/office/officeart/2005/8/layout/lProcess2"/>
    <dgm:cxn modelId="{1FDBDD46-326F-4607-9C5B-A698F61AC8B9}" type="presParOf" srcId="{1744E1DF-EC3A-496B-AAEA-F6B8F92477B5}" destId="{AF72D13C-C1C4-44A9-AECE-2EDE4FD66CB2}" srcOrd="1" destOrd="0" presId="urn:microsoft.com/office/officeart/2005/8/layout/lProcess2"/>
    <dgm:cxn modelId="{ECF6EBD6-3134-42E6-A91C-286075D32D7F}" type="presParOf" srcId="{1744E1DF-EC3A-496B-AAEA-F6B8F92477B5}" destId="{2F6F4462-F088-468B-BBEC-EF7A87B51B30}" srcOrd="2" destOrd="0" presId="urn:microsoft.com/office/officeart/2005/8/layout/lProcess2"/>
    <dgm:cxn modelId="{222A935D-4801-4B3D-BD1D-C05BD3D52081}" type="presParOf" srcId="{1744E1DF-EC3A-496B-AAEA-F6B8F92477B5}" destId="{1E7A12AD-DBCF-43DD-BC76-3DBED268EBDA}" srcOrd="3" destOrd="0" presId="urn:microsoft.com/office/officeart/2005/8/layout/lProcess2"/>
    <dgm:cxn modelId="{F9D7FA23-2B31-4C9F-9563-4E62BC774367}" type="presParOf" srcId="{1744E1DF-EC3A-496B-AAEA-F6B8F92477B5}" destId="{57289441-F740-4B88-B65D-D3C91EDAD1BA}" srcOrd="4" destOrd="0" presId="urn:microsoft.com/office/officeart/2005/8/layout/lProcess2"/>
    <dgm:cxn modelId="{7A35AF5B-0198-4D80-82C4-34CD8C9C0A9C}" type="presParOf" srcId="{1744E1DF-EC3A-496B-AAEA-F6B8F92477B5}" destId="{44F4DD8C-4D3A-4D91-9449-E2C9BC8F6403}" srcOrd="5" destOrd="0" presId="urn:microsoft.com/office/officeart/2005/8/layout/lProcess2"/>
    <dgm:cxn modelId="{0AD1C0F4-F508-4788-B49D-613DC17251FB}" type="presParOf" srcId="{1744E1DF-EC3A-496B-AAEA-F6B8F92477B5}" destId="{62480FB5-B15D-4CF2-8413-EBF36339D81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06E9E-EA83-4CF3-9AEF-631C22A0C31C}"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n-US"/>
        </a:p>
      </dgm:t>
    </dgm:pt>
    <dgm:pt modelId="{926036BE-41BD-41D9-A7CC-D5A441DAD1E6}">
      <dgm:prSet/>
      <dgm:spPr>
        <a:solidFill>
          <a:srgbClr val="559950"/>
        </a:solidFill>
      </dgm:spPr>
      <dgm:t>
        <a:bodyPr/>
        <a:lstStyle/>
        <a:p>
          <a:pPr rtl="0"/>
          <a:r>
            <a:rPr lang="en-US" dirty="0"/>
            <a:t>Here are some team activities that can be done remotely:</a:t>
          </a:r>
        </a:p>
      </dgm:t>
    </dgm:pt>
    <dgm:pt modelId="{5C6A634B-52CC-4F18-ADED-67457A6D7A25}" type="parTrans" cxnId="{B2B1C62A-8CF2-446B-82AE-3C2104FF2D64}">
      <dgm:prSet/>
      <dgm:spPr/>
      <dgm:t>
        <a:bodyPr/>
        <a:lstStyle/>
        <a:p>
          <a:endParaRPr lang="en-US"/>
        </a:p>
      </dgm:t>
    </dgm:pt>
    <dgm:pt modelId="{12C819BC-8E52-4B2D-A540-C234C22E25EF}" type="sibTrans" cxnId="{B2B1C62A-8CF2-446B-82AE-3C2104FF2D64}">
      <dgm:prSet/>
      <dgm:spPr/>
      <dgm:t>
        <a:bodyPr/>
        <a:lstStyle/>
        <a:p>
          <a:endParaRPr lang="en-US"/>
        </a:p>
      </dgm:t>
    </dgm:pt>
    <dgm:pt modelId="{1C2E24BD-A805-4E25-AF53-8D6974CEE37C}">
      <dgm:prSet/>
      <dgm:spPr>
        <a:solidFill>
          <a:srgbClr val="ECF4F3"/>
        </a:solidFill>
      </dgm:spPr>
      <dgm:t>
        <a:bodyPr/>
        <a:lstStyle/>
        <a:p>
          <a:pPr rtl="0">
            <a:buFont typeface="Wingdings" panose="05000000000000000000" pitchFamily="2" charset="2"/>
            <a:buNone/>
          </a:pPr>
          <a:r>
            <a:rPr lang="en-US" dirty="0"/>
            <a:t>Virtual polls or Jeopardy quizzes</a:t>
          </a:r>
        </a:p>
      </dgm:t>
    </dgm:pt>
    <dgm:pt modelId="{F55AB32A-2A06-4D1C-8F32-D9A7CA6F4DFE}" type="parTrans" cxnId="{7E612E36-41D0-441C-99AA-1A2C79828382}">
      <dgm:prSet/>
      <dgm:spPr/>
      <dgm:t>
        <a:bodyPr/>
        <a:lstStyle/>
        <a:p>
          <a:endParaRPr lang="en-US"/>
        </a:p>
      </dgm:t>
    </dgm:pt>
    <dgm:pt modelId="{C374F24A-6999-4809-B8A7-1CB615102CBD}" type="sibTrans" cxnId="{7E612E36-41D0-441C-99AA-1A2C79828382}">
      <dgm:prSet/>
      <dgm:spPr/>
      <dgm:t>
        <a:bodyPr/>
        <a:lstStyle/>
        <a:p>
          <a:endParaRPr lang="en-US"/>
        </a:p>
      </dgm:t>
    </dgm:pt>
    <dgm:pt modelId="{48C3C31C-1440-40A5-AB13-0A61FCB16B70}">
      <dgm:prSet/>
      <dgm:spPr>
        <a:solidFill>
          <a:schemeClr val="accent6">
            <a:lumMod val="20000"/>
            <a:lumOff val="80000"/>
          </a:schemeClr>
        </a:solidFill>
      </dgm:spPr>
      <dgm:t>
        <a:bodyPr/>
        <a:lstStyle/>
        <a:p>
          <a:pPr rtl="0"/>
          <a:r>
            <a:rPr lang="en-US" dirty="0"/>
            <a:t>Virtual gaming activities like Words with Friends</a:t>
          </a:r>
        </a:p>
      </dgm:t>
    </dgm:pt>
    <dgm:pt modelId="{47F0DC8F-743B-4E6E-8F04-80987DFDE5E7}" type="parTrans" cxnId="{473BEE49-D808-4279-AA03-6BE7FFA93D5B}">
      <dgm:prSet/>
      <dgm:spPr/>
      <dgm:t>
        <a:bodyPr/>
        <a:lstStyle/>
        <a:p>
          <a:endParaRPr lang="en-US"/>
        </a:p>
      </dgm:t>
    </dgm:pt>
    <dgm:pt modelId="{C5E9FE45-1B6A-4876-A5D6-8D3002DC9B9F}" type="sibTrans" cxnId="{473BEE49-D808-4279-AA03-6BE7FFA93D5B}">
      <dgm:prSet/>
      <dgm:spPr/>
      <dgm:t>
        <a:bodyPr/>
        <a:lstStyle/>
        <a:p>
          <a:endParaRPr lang="en-US"/>
        </a:p>
      </dgm:t>
    </dgm:pt>
    <dgm:pt modelId="{18493A80-A02B-47BE-9CEC-5D7F36EFD3F4}">
      <dgm:prSet/>
      <dgm:spPr>
        <a:solidFill>
          <a:srgbClr val="ECF4F3"/>
        </a:solidFill>
      </dgm:spPr>
      <dgm:t>
        <a:bodyPr/>
        <a:lstStyle/>
        <a:p>
          <a:pPr rtl="0"/>
          <a:r>
            <a:rPr lang="en-US"/>
            <a:t>Virtual charades</a:t>
          </a:r>
        </a:p>
      </dgm:t>
    </dgm:pt>
    <dgm:pt modelId="{7C085AAE-C13B-4C85-9CF2-194EED61EB8F}" type="parTrans" cxnId="{0970C24E-4D33-4693-87FD-F7B50F107B0D}">
      <dgm:prSet/>
      <dgm:spPr/>
      <dgm:t>
        <a:bodyPr/>
        <a:lstStyle/>
        <a:p>
          <a:endParaRPr lang="en-US"/>
        </a:p>
      </dgm:t>
    </dgm:pt>
    <dgm:pt modelId="{751A9810-D2C9-480F-A5AC-FE992D2C0E91}" type="sibTrans" cxnId="{0970C24E-4D33-4693-87FD-F7B50F107B0D}">
      <dgm:prSet/>
      <dgm:spPr/>
      <dgm:t>
        <a:bodyPr/>
        <a:lstStyle/>
        <a:p>
          <a:endParaRPr lang="en-US"/>
        </a:p>
      </dgm:t>
    </dgm:pt>
    <dgm:pt modelId="{3BF34A0E-80FB-4670-A1A5-BB60F4986880}">
      <dgm:prSet/>
      <dgm:spPr>
        <a:solidFill>
          <a:schemeClr val="accent6">
            <a:lumMod val="20000"/>
            <a:lumOff val="80000"/>
          </a:schemeClr>
        </a:solidFill>
      </dgm:spPr>
      <dgm:t>
        <a:bodyPr/>
        <a:lstStyle/>
        <a:p>
          <a:pPr rtl="0"/>
          <a:r>
            <a:rPr lang="en-US" dirty="0"/>
            <a:t>Virtual contests like internet scavenger hunts</a:t>
          </a:r>
        </a:p>
      </dgm:t>
    </dgm:pt>
    <dgm:pt modelId="{EFBCADAA-D9C3-4913-B9F5-BA9C3D838553}" type="parTrans" cxnId="{393DD100-E530-47CC-8E45-6ED9A2016934}">
      <dgm:prSet/>
      <dgm:spPr/>
      <dgm:t>
        <a:bodyPr/>
        <a:lstStyle/>
        <a:p>
          <a:endParaRPr lang="en-US"/>
        </a:p>
      </dgm:t>
    </dgm:pt>
    <dgm:pt modelId="{A112EF0A-F6E7-46B8-BEDC-1D481D6F7837}" type="sibTrans" cxnId="{393DD100-E530-47CC-8E45-6ED9A2016934}">
      <dgm:prSet/>
      <dgm:spPr/>
      <dgm:t>
        <a:bodyPr/>
        <a:lstStyle/>
        <a:p>
          <a:endParaRPr lang="en-US"/>
        </a:p>
      </dgm:t>
    </dgm:pt>
    <dgm:pt modelId="{BB1A33D9-88FC-4976-86D3-A6AB8A6FF1A9}" type="pres">
      <dgm:prSet presAssocID="{27E06E9E-EA83-4CF3-9AEF-631C22A0C31C}" presName="composite" presStyleCnt="0">
        <dgm:presLayoutVars>
          <dgm:chMax val="1"/>
          <dgm:dir/>
          <dgm:resizeHandles val="exact"/>
        </dgm:presLayoutVars>
      </dgm:prSet>
      <dgm:spPr/>
      <dgm:t>
        <a:bodyPr/>
        <a:lstStyle/>
        <a:p>
          <a:endParaRPr lang="en-US"/>
        </a:p>
      </dgm:t>
    </dgm:pt>
    <dgm:pt modelId="{5CB13C74-5EC4-4175-8C0B-555F3EE19A87}" type="pres">
      <dgm:prSet presAssocID="{926036BE-41BD-41D9-A7CC-D5A441DAD1E6}" presName="roof" presStyleLbl="dkBgShp" presStyleIdx="0" presStyleCnt="2"/>
      <dgm:spPr/>
      <dgm:t>
        <a:bodyPr/>
        <a:lstStyle/>
        <a:p>
          <a:endParaRPr lang="en-US"/>
        </a:p>
      </dgm:t>
    </dgm:pt>
    <dgm:pt modelId="{380F070D-EB4D-4988-BA5B-F4C0725C3F11}" type="pres">
      <dgm:prSet presAssocID="{926036BE-41BD-41D9-A7CC-D5A441DAD1E6}" presName="pillars" presStyleCnt="0"/>
      <dgm:spPr/>
    </dgm:pt>
    <dgm:pt modelId="{C3D7A064-F52A-4D51-92C6-12AC2CA9DDA0}" type="pres">
      <dgm:prSet presAssocID="{926036BE-41BD-41D9-A7CC-D5A441DAD1E6}" presName="pillar1" presStyleLbl="node1" presStyleIdx="0" presStyleCnt="4">
        <dgm:presLayoutVars>
          <dgm:bulletEnabled val="1"/>
        </dgm:presLayoutVars>
      </dgm:prSet>
      <dgm:spPr/>
      <dgm:t>
        <a:bodyPr/>
        <a:lstStyle/>
        <a:p>
          <a:endParaRPr lang="en-US"/>
        </a:p>
      </dgm:t>
    </dgm:pt>
    <dgm:pt modelId="{374EA610-2D13-4A54-A266-D7324FB6F893}" type="pres">
      <dgm:prSet presAssocID="{48C3C31C-1440-40A5-AB13-0A61FCB16B70}" presName="pillarX" presStyleLbl="node1" presStyleIdx="1" presStyleCnt="4">
        <dgm:presLayoutVars>
          <dgm:bulletEnabled val="1"/>
        </dgm:presLayoutVars>
      </dgm:prSet>
      <dgm:spPr/>
      <dgm:t>
        <a:bodyPr/>
        <a:lstStyle/>
        <a:p>
          <a:endParaRPr lang="en-US"/>
        </a:p>
      </dgm:t>
    </dgm:pt>
    <dgm:pt modelId="{473B07EE-697F-4B1C-A69D-5F63AD4069AB}" type="pres">
      <dgm:prSet presAssocID="{18493A80-A02B-47BE-9CEC-5D7F36EFD3F4}" presName="pillarX" presStyleLbl="node1" presStyleIdx="2" presStyleCnt="4">
        <dgm:presLayoutVars>
          <dgm:bulletEnabled val="1"/>
        </dgm:presLayoutVars>
      </dgm:prSet>
      <dgm:spPr/>
      <dgm:t>
        <a:bodyPr/>
        <a:lstStyle/>
        <a:p>
          <a:endParaRPr lang="en-US"/>
        </a:p>
      </dgm:t>
    </dgm:pt>
    <dgm:pt modelId="{B4CA0F20-DD31-4A01-BC85-87C87C34D8E1}" type="pres">
      <dgm:prSet presAssocID="{3BF34A0E-80FB-4670-A1A5-BB60F4986880}" presName="pillarX" presStyleLbl="node1" presStyleIdx="3" presStyleCnt="4">
        <dgm:presLayoutVars>
          <dgm:bulletEnabled val="1"/>
        </dgm:presLayoutVars>
      </dgm:prSet>
      <dgm:spPr/>
      <dgm:t>
        <a:bodyPr/>
        <a:lstStyle/>
        <a:p>
          <a:endParaRPr lang="en-US"/>
        </a:p>
      </dgm:t>
    </dgm:pt>
    <dgm:pt modelId="{2A305FE8-202E-45D9-9E6D-BDFD56F9A653}" type="pres">
      <dgm:prSet presAssocID="{926036BE-41BD-41D9-A7CC-D5A441DAD1E6}" presName="base" presStyleLbl="dkBgShp" presStyleIdx="1" presStyleCnt="2"/>
      <dgm:spPr>
        <a:solidFill>
          <a:srgbClr val="559950"/>
        </a:solidFill>
      </dgm:spPr>
    </dgm:pt>
  </dgm:ptLst>
  <dgm:cxnLst>
    <dgm:cxn modelId="{0970C24E-4D33-4693-87FD-F7B50F107B0D}" srcId="{926036BE-41BD-41D9-A7CC-D5A441DAD1E6}" destId="{18493A80-A02B-47BE-9CEC-5D7F36EFD3F4}" srcOrd="2" destOrd="0" parTransId="{7C085AAE-C13B-4C85-9CF2-194EED61EB8F}" sibTransId="{751A9810-D2C9-480F-A5AC-FE992D2C0E91}"/>
    <dgm:cxn modelId="{1DACF65B-B1B7-455F-A3C5-91D4CA26DFE8}" type="presOf" srcId="{926036BE-41BD-41D9-A7CC-D5A441DAD1E6}" destId="{5CB13C74-5EC4-4175-8C0B-555F3EE19A87}" srcOrd="0" destOrd="0" presId="urn:microsoft.com/office/officeart/2005/8/layout/hList3"/>
    <dgm:cxn modelId="{D3DC923F-EEBA-4470-B652-1DEC2BB15857}" type="presOf" srcId="{18493A80-A02B-47BE-9CEC-5D7F36EFD3F4}" destId="{473B07EE-697F-4B1C-A69D-5F63AD4069AB}" srcOrd="0" destOrd="0" presId="urn:microsoft.com/office/officeart/2005/8/layout/hList3"/>
    <dgm:cxn modelId="{8EAD240C-D866-4818-88A6-1E787D14E805}" type="presOf" srcId="{48C3C31C-1440-40A5-AB13-0A61FCB16B70}" destId="{374EA610-2D13-4A54-A266-D7324FB6F893}" srcOrd="0" destOrd="0" presId="urn:microsoft.com/office/officeart/2005/8/layout/hList3"/>
    <dgm:cxn modelId="{E89DCD5F-72DF-4058-8C80-2DBE1AC2F817}" type="presOf" srcId="{1C2E24BD-A805-4E25-AF53-8D6974CEE37C}" destId="{C3D7A064-F52A-4D51-92C6-12AC2CA9DDA0}" srcOrd="0" destOrd="0" presId="urn:microsoft.com/office/officeart/2005/8/layout/hList3"/>
    <dgm:cxn modelId="{473BEE49-D808-4279-AA03-6BE7FFA93D5B}" srcId="{926036BE-41BD-41D9-A7CC-D5A441DAD1E6}" destId="{48C3C31C-1440-40A5-AB13-0A61FCB16B70}" srcOrd="1" destOrd="0" parTransId="{47F0DC8F-743B-4E6E-8F04-80987DFDE5E7}" sibTransId="{C5E9FE45-1B6A-4876-A5D6-8D3002DC9B9F}"/>
    <dgm:cxn modelId="{7E612E36-41D0-441C-99AA-1A2C79828382}" srcId="{926036BE-41BD-41D9-A7CC-D5A441DAD1E6}" destId="{1C2E24BD-A805-4E25-AF53-8D6974CEE37C}" srcOrd="0" destOrd="0" parTransId="{F55AB32A-2A06-4D1C-8F32-D9A7CA6F4DFE}" sibTransId="{C374F24A-6999-4809-B8A7-1CB615102CBD}"/>
    <dgm:cxn modelId="{B2B1C62A-8CF2-446B-82AE-3C2104FF2D64}" srcId="{27E06E9E-EA83-4CF3-9AEF-631C22A0C31C}" destId="{926036BE-41BD-41D9-A7CC-D5A441DAD1E6}" srcOrd="0" destOrd="0" parTransId="{5C6A634B-52CC-4F18-ADED-67457A6D7A25}" sibTransId="{12C819BC-8E52-4B2D-A540-C234C22E25EF}"/>
    <dgm:cxn modelId="{393DD100-E530-47CC-8E45-6ED9A2016934}" srcId="{926036BE-41BD-41D9-A7CC-D5A441DAD1E6}" destId="{3BF34A0E-80FB-4670-A1A5-BB60F4986880}" srcOrd="3" destOrd="0" parTransId="{EFBCADAA-D9C3-4913-B9F5-BA9C3D838553}" sibTransId="{A112EF0A-F6E7-46B8-BEDC-1D481D6F7837}"/>
    <dgm:cxn modelId="{9969EE53-9A99-4981-918A-438963B2399C}" type="presOf" srcId="{3BF34A0E-80FB-4670-A1A5-BB60F4986880}" destId="{B4CA0F20-DD31-4A01-BC85-87C87C34D8E1}" srcOrd="0" destOrd="0" presId="urn:microsoft.com/office/officeart/2005/8/layout/hList3"/>
    <dgm:cxn modelId="{4DBEA21A-3671-4122-9DD9-F9B7AA1FA7AF}" type="presOf" srcId="{27E06E9E-EA83-4CF3-9AEF-631C22A0C31C}" destId="{BB1A33D9-88FC-4976-86D3-A6AB8A6FF1A9}" srcOrd="0" destOrd="0" presId="urn:microsoft.com/office/officeart/2005/8/layout/hList3"/>
    <dgm:cxn modelId="{30B64349-033C-4492-A46E-3CB055D95898}" type="presParOf" srcId="{BB1A33D9-88FC-4976-86D3-A6AB8A6FF1A9}" destId="{5CB13C74-5EC4-4175-8C0B-555F3EE19A87}" srcOrd="0" destOrd="0" presId="urn:microsoft.com/office/officeart/2005/8/layout/hList3"/>
    <dgm:cxn modelId="{6D76481A-1755-43A5-B12A-FBAF86E3F8D4}" type="presParOf" srcId="{BB1A33D9-88FC-4976-86D3-A6AB8A6FF1A9}" destId="{380F070D-EB4D-4988-BA5B-F4C0725C3F11}" srcOrd="1" destOrd="0" presId="urn:microsoft.com/office/officeart/2005/8/layout/hList3"/>
    <dgm:cxn modelId="{72B6D324-5175-4CFE-9271-061F5BBAD616}" type="presParOf" srcId="{380F070D-EB4D-4988-BA5B-F4C0725C3F11}" destId="{C3D7A064-F52A-4D51-92C6-12AC2CA9DDA0}" srcOrd="0" destOrd="0" presId="urn:microsoft.com/office/officeart/2005/8/layout/hList3"/>
    <dgm:cxn modelId="{BDEC13DF-D371-4E10-B72F-08C35D96E73A}" type="presParOf" srcId="{380F070D-EB4D-4988-BA5B-F4C0725C3F11}" destId="{374EA610-2D13-4A54-A266-D7324FB6F893}" srcOrd="1" destOrd="0" presId="urn:microsoft.com/office/officeart/2005/8/layout/hList3"/>
    <dgm:cxn modelId="{4A6B9834-210F-46ED-93D6-847A5B61469C}" type="presParOf" srcId="{380F070D-EB4D-4988-BA5B-F4C0725C3F11}" destId="{473B07EE-697F-4B1C-A69D-5F63AD4069AB}" srcOrd="2" destOrd="0" presId="urn:microsoft.com/office/officeart/2005/8/layout/hList3"/>
    <dgm:cxn modelId="{8C68F1B9-83F2-4C78-BCCC-004F04385503}" type="presParOf" srcId="{380F070D-EB4D-4988-BA5B-F4C0725C3F11}" destId="{B4CA0F20-DD31-4A01-BC85-87C87C34D8E1}" srcOrd="3" destOrd="0" presId="urn:microsoft.com/office/officeart/2005/8/layout/hList3"/>
    <dgm:cxn modelId="{005EA657-378F-4A4A-920C-D6A5D99A7428}" type="presParOf" srcId="{BB1A33D9-88FC-4976-86D3-A6AB8A6FF1A9}" destId="{2A305FE8-202E-45D9-9E6D-BDFD56F9A653}"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9648F-C180-48F2-934C-30673C470885}"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0C004-D972-4026-9693-E52C3C55EF0A}" type="slidenum">
              <a:rPr lang="en-US" smtClean="0"/>
              <a:t>‹#›</a:t>
            </a:fld>
            <a:endParaRPr lang="en-US"/>
          </a:p>
        </p:txBody>
      </p:sp>
    </p:spTree>
    <p:extLst>
      <p:ext uri="{BB962C8B-B14F-4D97-AF65-F5344CB8AC3E}">
        <p14:creationId xmlns:p14="http://schemas.microsoft.com/office/powerpoint/2010/main" val="32047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2BEF2-6ED2-46B0-B475-819EA77E82E7}" type="slidenum">
              <a:rPr lang="en-US" smtClean="0"/>
              <a:t>3</a:t>
            </a:fld>
            <a:endParaRPr lang="en-US" dirty="0"/>
          </a:p>
        </p:txBody>
      </p:sp>
    </p:spTree>
    <p:extLst>
      <p:ext uri="{BB962C8B-B14F-4D97-AF65-F5344CB8AC3E}">
        <p14:creationId xmlns:p14="http://schemas.microsoft.com/office/powerpoint/2010/main" val="26386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2BEF2-6ED2-46B0-B475-819EA77E82E7}" type="slidenum">
              <a:rPr lang="en-US" smtClean="0"/>
              <a:t>4</a:t>
            </a:fld>
            <a:endParaRPr lang="en-US" dirty="0"/>
          </a:p>
        </p:txBody>
      </p:sp>
    </p:spTree>
    <p:extLst>
      <p:ext uri="{BB962C8B-B14F-4D97-AF65-F5344CB8AC3E}">
        <p14:creationId xmlns:p14="http://schemas.microsoft.com/office/powerpoint/2010/main" val="209556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2BEF2-6ED2-46B0-B475-819EA77E82E7}" type="slidenum">
              <a:rPr lang="en-US" smtClean="0"/>
              <a:t>5</a:t>
            </a:fld>
            <a:endParaRPr lang="en-US" dirty="0"/>
          </a:p>
        </p:txBody>
      </p:sp>
    </p:spTree>
    <p:extLst>
      <p:ext uri="{BB962C8B-B14F-4D97-AF65-F5344CB8AC3E}">
        <p14:creationId xmlns:p14="http://schemas.microsoft.com/office/powerpoint/2010/main" val="2281193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05A9F9-1E3D-412D-B16E-41F9C005004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4ABD-9480-4DDC-8ACA-95B6F9F0A384}"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50" b="442"/>
          <a:stretch/>
        </p:blipFill>
        <p:spPr>
          <a:xfrm>
            <a:off x="0" y="0"/>
            <a:ext cx="12192000" cy="7145179"/>
          </a:xfrm>
          <a:prstGeom prst="rect">
            <a:avLst/>
          </a:prstGeom>
        </p:spPr>
      </p:pic>
    </p:spTree>
    <p:extLst>
      <p:ext uri="{BB962C8B-B14F-4D97-AF65-F5344CB8AC3E}">
        <p14:creationId xmlns:p14="http://schemas.microsoft.com/office/powerpoint/2010/main" val="326585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05A9F9-1E3D-412D-B16E-41F9C005004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25138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05A9F9-1E3D-412D-B16E-41F9C005004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146193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811787" y="6337524"/>
            <a:ext cx="354949" cy="365125"/>
          </a:xfrm>
          <a:prstGeom prst="rect">
            <a:avLst/>
          </a:prstGeom>
        </p:spPr>
        <p:txBody>
          <a:bodyPr vert="horz" lIns="91440" tIns="45720" rIns="91440" bIns="45720" rtlCol="0" anchor="ctr"/>
          <a:lstStyle>
            <a:lvl1pPr algn="l">
              <a:defRPr sz="900">
                <a:solidFill>
                  <a:schemeClr val="bg1">
                    <a:lumMod val="50000"/>
                  </a:schemeClr>
                </a:solidFill>
                <a:latin typeface="Georgia" panose="02040502050405020303"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7" name="Title Placeholder 1"/>
          <p:cNvSpPr>
            <a:spLocks noGrp="1"/>
          </p:cNvSpPr>
          <p:nvPr>
            <p:ph type="title"/>
          </p:nvPr>
        </p:nvSpPr>
        <p:spPr>
          <a:xfrm>
            <a:off x="348793" y="190501"/>
            <a:ext cx="11462207" cy="1223964"/>
          </a:xfrm>
          <a:prstGeom prst="rect">
            <a:avLst/>
          </a:prstGeom>
        </p:spPr>
        <p:txBody>
          <a:bodyPr vert="horz" lIns="91440" tIns="45720" rIns="91440" bIns="4572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167892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05A9F9-1E3D-412D-B16E-41F9C005004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348156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05A9F9-1E3D-412D-B16E-41F9C005004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6612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05A9F9-1E3D-412D-B16E-41F9C005004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37910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05A9F9-1E3D-412D-B16E-41F9C005004E}"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285932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05A9F9-1E3D-412D-B16E-41F9C005004E}"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98784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5A9F9-1E3D-412D-B16E-41F9C005004E}"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219451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05A9F9-1E3D-412D-B16E-41F9C005004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259577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05A9F9-1E3D-412D-B16E-41F9C005004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4ABD-9480-4DDC-8ACA-95B6F9F0A384}" type="slidenum">
              <a:rPr lang="en-US" smtClean="0"/>
              <a:t>‹#›</a:t>
            </a:fld>
            <a:endParaRPr lang="en-US"/>
          </a:p>
        </p:txBody>
      </p:sp>
    </p:spTree>
    <p:extLst>
      <p:ext uri="{BB962C8B-B14F-4D97-AF65-F5344CB8AC3E}">
        <p14:creationId xmlns:p14="http://schemas.microsoft.com/office/powerpoint/2010/main" val="412233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5A9F9-1E3D-412D-B16E-41F9C005004E}" type="datetimeFigureOut">
              <a:rPr lang="en-US" smtClean="0"/>
              <a:t>4/28/2020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4ABD-9480-4DDC-8ACA-95B6F9F0A384}" type="slidenum">
              <a:rPr lang="en-US" smtClean="0"/>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6765" y="5999404"/>
            <a:ext cx="614387" cy="704432"/>
          </a:xfrm>
          <a:prstGeom prst="rect">
            <a:avLst/>
          </a:prstGeom>
        </p:spPr>
      </p:pic>
    </p:spTree>
    <p:extLst>
      <p:ext uri="{BB962C8B-B14F-4D97-AF65-F5344CB8AC3E}">
        <p14:creationId xmlns:p14="http://schemas.microsoft.com/office/powerpoint/2010/main" val="51651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kudoboard.com/" TargetMode="External"/><Relationship Id="rId7" Type="http://schemas.openxmlformats.org/officeDocument/2006/relationships/image" Target="../media/image20.sv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4.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onlinequizcreator.com/" TargetMode="External"/><Relationship Id="rId7" Type="http://schemas.openxmlformats.org/officeDocument/2006/relationships/diagramQuickStyle" Target="../diagrams/quickStyle2.xml"/><Relationship Id="rId2" Type="http://schemas.openxmlformats.org/officeDocument/2006/relationships/hyperlink" Target="https://jeopardylabs.com/" TargetMode="Externa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jpe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870" y="1221217"/>
            <a:ext cx="9144000" cy="2387600"/>
          </a:xfrm>
        </p:spPr>
        <p:txBody>
          <a:bodyPr/>
          <a:lstStyle/>
          <a:p>
            <a:r>
              <a:rPr lang="en-US" dirty="0" smtClean="0"/>
              <a:t>Finding Success &amp; The Energy to Lead in Chaos</a:t>
            </a:r>
            <a:endParaRPr lang="en-US" dirty="0"/>
          </a:p>
        </p:txBody>
      </p:sp>
    </p:spTree>
    <p:extLst>
      <p:ext uri="{BB962C8B-B14F-4D97-AF65-F5344CB8AC3E}">
        <p14:creationId xmlns:p14="http://schemas.microsoft.com/office/powerpoint/2010/main" val="361843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Narrow" panose="020B0606020202030204" pitchFamily="34" charset="0"/>
              </a:rPr>
              <a:t>Culture &amp; Engagement</a:t>
            </a:r>
          </a:p>
        </p:txBody>
      </p:sp>
      <p:sp>
        <p:nvSpPr>
          <p:cNvPr id="3" name="Content Placeholder 2"/>
          <p:cNvSpPr>
            <a:spLocks noGrp="1"/>
          </p:cNvSpPr>
          <p:nvPr>
            <p:ph idx="1"/>
          </p:nvPr>
        </p:nvSpPr>
        <p:spPr>
          <a:xfrm>
            <a:off x="838200" y="2048178"/>
            <a:ext cx="4649273" cy="2942922"/>
          </a:xfrm>
        </p:spPr>
        <p:txBody>
          <a:bodyPr>
            <a:noAutofit/>
          </a:bodyPr>
          <a:lstStyle/>
          <a:p>
            <a:pPr marL="0" lvl="0" indent="0">
              <a:buNone/>
            </a:pPr>
            <a:r>
              <a:rPr lang="en-US" sz="2400" dirty="0"/>
              <a:t>One advantage for hiring talent into a remote team is that you are not limited to candidates that live near an office location. </a:t>
            </a:r>
            <a:r>
              <a:rPr lang="en-US" sz="2400" b="1" dirty="0"/>
              <a:t>You can simply hire the best candidate. </a:t>
            </a:r>
            <a:r>
              <a:rPr lang="en-US" sz="2400" dirty="0"/>
              <a:t>That still doesn't mean that hiring isn't competitive - and companies need all the help they can get.</a:t>
            </a:r>
          </a:p>
          <a:p>
            <a:endParaRPr lang="en-US" sz="3200" dirty="0"/>
          </a:p>
        </p:txBody>
      </p:sp>
      <p:sp>
        <p:nvSpPr>
          <p:cNvPr id="7" name="Rectangle 6"/>
          <p:cNvSpPr/>
          <p:nvPr/>
        </p:nvSpPr>
        <p:spPr>
          <a:xfrm>
            <a:off x="6096000" y="1425388"/>
            <a:ext cx="6096000" cy="401293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6382871" y="860612"/>
            <a:ext cx="5809129" cy="5199529"/>
          </a:xfrm>
          <a:prstGeom prst="rect">
            <a:avLst/>
          </a:prstGeom>
          <a:solidFill>
            <a:srgbClr val="E2EB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494" y="1724152"/>
            <a:ext cx="5086230" cy="3394696"/>
          </a:xfrm>
          <a:prstGeom prst="rect">
            <a:avLst/>
          </a:prstGeom>
        </p:spPr>
      </p:pic>
      <p:sp>
        <p:nvSpPr>
          <p:cNvPr id="4" name="Rectangle 3"/>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32592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488" y="177836"/>
            <a:ext cx="9201993" cy="6680164"/>
          </a:xfrm>
          <a:prstGeom prst="rect">
            <a:avLst/>
          </a:prstGeom>
        </p:spPr>
      </p:pic>
    </p:spTree>
    <p:extLst>
      <p:ext uri="{BB962C8B-B14F-4D97-AF65-F5344CB8AC3E}">
        <p14:creationId xmlns:p14="http://schemas.microsoft.com/office/powerpoint/2010/main" val="327023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7535"/>
          <a:stretch/>
        </p:blipFill>
        <p:spPr>
          <a:xfrm>
            <a:off x="2681083" y="7264"/>
            <a:ext cx="9510917" cy="6857325"/>
          </a:xfrm>
          <a:prstGeom prst="rect">
            <a:avLst/>
          </a:prstGeom>
        </p:spPr>
      </p:pic>
      <p:sp>
        <p:nvSpPr>
          <p:cNvPr id="8" name="Rectangle 7"/>
          <p:cNvSpPr/>
          <p:nvPr/>
        </p:nvSpPr>
        <p:spPr>
          <a:xfrm flipH="1">
            <a:off x="1559681" y="-97174"/>
            <a:ext cx="9888792" cy="6858000"/>
          </a:xfrm>
          <a:prstGeom prst="rect">
            <a:avLst/>
          </a:prstGeom>
          <a:gradFill flip="none" rotWithShape="1">
            <a:gsLst>
              <a:gs pos="0">
                <a:schemeClr val="bg1"/>
              </a:gs>
              <a:gs pos="45000">
                <a:schemeClr val="bg1"/>
              </a:gs>
              <a:gs pos="8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a:latin typeface="Arial Narrow" panose="020B0606020202030204" pitchFamily="34" charset="0"/>
              </a:rPr>
              <a:t>Best Practices</a:t>
            </a:r>
          </a:p>
        </p:txBody>
      </p:sp>
      <p:sp>
        <p:nvSpPr>
          <p:cNvPr id="6" name="Rectangle 5"/>
          <p:cNvSpPr/>
          <p:nvPr/>
        </p:nvSpPr>
        <p:spPr>
          <a:xfrm>
            <a:off x="522653" y="1629758"/>
            <a:ext cx="6536591" cy="3335941"/>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199" y="1856322"/>
            <a:ext cx="6012428" cy="1159929"/>
          </a:xfrm>
        </p:spPr>
        <p:txBody>
          <a:bodyPr>
            <a:noAutofit/>
          </a:bodyPr>
          <a:lstStyle/>
          <a:p>
            <a:pPr marL="0" lvl="0" indent="0">
              <a:buNone/>
            </a:pPr>
            <a:r>
              <a:rPr lang="en-US" sz="2000" dirty="0"/>
              <a:t>If your team has a tradition of celebrating birthdays or anniversaries, plan to keep the tradition going.</a:t>
            </a:r>
          </a:p>
          <a:p>
            <a:pPr marL="0" lvl="0" indent="0">
              <a:buNone/>
            </a:pPr>
            <a:endParaRPr lang="en-US" sz="2000" dirty="0"/>
          </a:p>
          <a:p>
            <a:pPr marL="0" lvl="0" indent="0">
              <a:buNone/>
            </a:pPr>
            <a:endParaRPr lang="en-US" sz="2000" dirty="0"/>
          </a:p>
          <a:p>
            <a:pPr marL="0" lvl="0" indent="0">
              <a:buNone/>
            </a:pPr>
            <a:endParaRPr lang="en-US" sz="2000" dirty="0"/>
          </a:p>
          <a:p>
            <a:pPr marL="0" lvl="0" indent="0">
              <a:buNone/>
            </a:pPr>
            <a:r>
              <a:rPr lang="en-US" sz="2000" dirty="0"/>
              <a:t>We enjoy celebrated as a team on webcam.  We’ve all had lunch virtually together.  We’ve made fun signs and sometimes dressed up in fun apparel to keep each other smiling.</a:t>
            </a:r>
          </a:p>
          <a:p>
            <a:pPr marL="0" lvl="0" indent="0">
              <a:buNone/>
            </a:pPr>
            <a:endParaRPr lang="en-US" sz="2000" dirty="0"/>
          </a:p>
          <a:p>
            <a:pPr marL="0" lvl="0" indent="0">
              <a:buNone/>
            </a:pPr>
            <a:r>
              <a:rPr lang="en-US" sz="2000" dirty="0"/>
              <a:t>Cards that the team can all sign make a great impression on people. We love: </a:t>
            </a:r>
            <a:r>
              <a:rPr lang="en-US" sz="1800" u="sng" dirty="0">
                <a:solidFill>
                  <a:srgbClr val="CC0066"/>
                </a:solidFill>
                <a:hlinkClick r:id="rId3">
                  <a:extLst>
                    <a:ext uri="{A12FA001-AC4F-418D-AE19-62706E023703}">
                      <ahyp:hlinkClr xmlns:ahyp="http://schemas.microsoft.com/office/drawing/2018/hyperlinkcolor" xmlns="" val="tx"/>
                    </a:ext>
                  </a:extLst>
                </a:hlinkClick>
              </a:rPr>
              <a:t>https://www.kudoboard.com/</a:t>
            </a:r>
            <a:endParaRPr lang="en-US" sz="1800" dirty="0">
              <a:solidFill>
                <a:srgbClr val="CC0066"/>
              </a:solidFill>
            </a:endParaRPr>
          </a:p>
        </p:txBody>
      </p:sp>
      <p:sp>
        <p:nvSpPr>
          <p:cNvPr id="9" name="Rectangle 8"/>
          <p:cNvSpPr/>
          <p:nvPr/>
        </p:nvSpPr>
        <p:spPr>
          <a:xfrm>
            <a:off x="838199" y="1320800"/>
            <a:ext cx="5905501" cy="3907442"/>
          </a:xfrm>
          <a:prstGeom prst="rect">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p:cNvSpPr/>
          <p:nvPr/>
        </p:nvSpPr>
        <p:spPr>
          <a:xfrm>
            <a:off x="11259127" y="258618"/>
            <a:ext cx="711200" cy="63361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53800" y="0"/>
            <a:ext cx="524164" cy="6858000"/>
          </a:xfrm>
          <a:prstGeom prst="rect">
            <a:avLst/>
          </a:prstGeom>
          <a:solidFill>
            <a:srgbClr val="E0EDE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alloons">
            <a:extLst>
              <a:ext uri="{FF2B5EF4-FFF2-40B4-BE49-F238E27FC236}">
                <a16:creationId xmlns:a16="http://schemas.microsoft.com/office/drawing/2014/main" xmlns="" id="{09A2698C-AB2B-4826-9852-8F3ED2694D9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26442" y="2686050"/>
            <a:ext cx="914400" cy="914400"/>
          </a:xfrm>
          <a:prstGeom prst="rect">
            <a:avLst/>
          </a:prstGeom>
        </p:spPr>
      </p:pic>
      <p:pic>
        <p:nvPicPr>
          <p:cNvPr id="13" name="Graphic 12" descr="Clapping hands">
            <a:extLst>
              <a:ext uri="{FF2B5EF4-FFF2-40B4-BE49-F238E27FC236}">
                <a16:creationId xmlns:a16="http://schemas.microsoft.com/office/drawing/2014/main" xmlns="" id="{D7C0C44F-F6F7-4C1B-80C2-1C309A59183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72994" y="2607638"/>
            <a:ext cx="914400" cy="914400"/>
          </a:xfrm>
          <a:prstGeom prst="rect">
            <a:avLst/>
          </a:prstGeom>
        </p:spPr>
      </p:pic>
      <p:pic>
        <p:nvPicPr>
          <p:cNvPr id="15" name="Graphic 14" descr="Cake">
            <a:extLst>
              <a:ext uri="{FF2B5EF4-FFF2-40B4-BE49-F238E27FC236}">
                <a16:creationId xmlns:a16="http://schemas.microsoft.com/office/drawing/2014/main" xmlns="" id="{33A13C3F-DFEA-47AB-9A7A-8A95C3182F76}"/>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405942" y="2572040"/>
            <a:ext cx="914400" cy="914400"/>
          </a:xfrm>
          <a:prstGeom prst="rect">
            <a:avLst/>
          </a:prstGeom>
        </p:spPr>
      </p:pic>
    </p:spTree>
    <p:extLst>
      <p:ext uri="{BB962C8B-B14F-4D97-AF65-F5344CB8AC3E}">
        <p14:creationId xmlns:p14="http://schemas.microsoft.com/office/powerpoint/2010/main" val="18326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Narrow" panose="020B0606020202030204" pitchFamily="34" charset="0"/>
              </a:rPr>
              <a:t>Have Fun!</a:t>
            </a:r>
          </a:p>
        </p:txBody>
      </p:sp>
      <p:sp>
        <p:nvSpPr>
          <p:cNvPr id="3" name="Content Placeholder 2"/>
          <p:cNvSpPr>
            <a:spLocks noGrp="1"/>
          </p:cNvSpPr>
          <p:nvPr>
            <p:ph idx="1"/>
          </p:nvPr>
        </p:nvSpPr>
        <p:spPr>
          <a:xfrm>
            <a:off x="832417" y="4500002"/>
            <a:ext cx="5120148" cy="1560139"/>
          </a:xfrm>
        </p:spPr>
        <p:txBody>
          <a:bodyPr>
            <a:normAutofit/>
          </a:bodyPr>
          <a:lstStyle/>
          <a:p>
            <a:pPr marL="0" indent="0">
              <a:buNone/>
            </a:pPr>
            <a:r>
              <a:rPr lang="en-US" sz="2400" dirty="0"/>
              <a:t>Here are easy to use links to game/quiz makers:</a:t>
            </a:r>
          </a:p>
          <a:p>
            <a:pPr lvl="1"/>
            <a:r>
              <a:rPr lang="en-US" sz="2000" u="sng" dirty="0">
                <a:solidFill>
                  <a:srgbClr val="CC0066"/>
                </a:solidFill>
                <a:hlinkClick r:id="rId2">
                  <a:extLst>
                    <a:ext uri="{A12FA001-AC4F-418D-AE19-62706E023703}">
                      <ahyp:hlinkClr xmlns:ahyp="http://schemas.microsoft.com/office/drawing/2018/hyperlinkcolor" xmlns="" val="tx"/>
                    </a:ext>
                  </a:extLst>
                </a:hlinkClick>
              </a:rPr>
              <a:t>https://jeopardylabs.com/</a:t>
            </a:r>
            <a:endParaRPr lang="en-US" sz="2000" dirty="0">
              <a:solidFill>
                <a:srgbClr val="CC0066"/>
              </a:solidFill>
            </a:endParaRPr>
          </a:p>
          <a:p>
            <a:pPr lvl="1"/>
            <a:r>
              <a:rPr lang="en-US" sz="2000" u="sng" dirty="0">
                <a:solidFill>
                  <a:srgbClr val="CC0066"/>
                </a:solidFill>
                <a:hlinkClick r:id="rId3">
                  <a:extLst>
                    <a:ext uri="{A12FA001-AC4F-418D-AE19-62706E023703}">
                      <ahyp:hlinkClr xmlns:ahyp="http://schemas.microsoft.com/office/drawing/2018/hyperlinkcolor" xmlns="" val="tx"/>
                    </a:ext>
                  </a:extLst>
                </a:hlinkClick>
              </a:rPr>
              <a:t>https://www.onlinequizcreator.com/</a:t>
            </a:r>
            <a:endParaRPr lang="en-US" sz="2000" dirty="0">
              <a:solidFill>
                <a:srgbClr val="CC0066"/>
              </a:solidFill>
            </a:endParaRPr>
          </a:p>
          <a:p>
            <a:endParaRPr lang="en-US" dirty="0"/>
          </a:p>
        </p:txBody>
      </p:sp>
      <p:sp>
        <p:nvSpPr>
          <p:cNvPr id="4" name="Rectangle 3"/>
          <p:cNvSpPr/>
          <p:nvPr/>
        </p:nvSpPr>
        <p:spPr>
          <a:xfrm>
            <a:off x="6096000" y="1425388"/>
            <a:ext cx="6096000" cy="401293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6382871" y="860612"/>
            <a:ext cx="5809129" cy="5199529"/>
          </a:xfrm>
          <a:prstGeom prst="rect">
            <a:avLst/>
          </a:prstGeom>
          <a:solidFill>
            <a:srgbClr val="E2EB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186"/>
          <a:stretch/>
        </p:blipFill>
        <p:spPr>
          <a:xfrm>
            <a:off x="6382871" y="1425387"/>
            <a:ext cx="5809129" cy="3999835"/>
          </a:xfrm>
          <a:prstGeom prst="rect">
            <a:avLst/>
          </a:prstGeom>
        </p:spPr>
      </p:pic>
      <p:graphicFrame>
        <p:nvGraphicFramePr>
          <p:cNvPr id="8" name="Diagram 7"/>
          <p:cNvGraphicFramePr/>
          <p:nvPr>
            <p:extLst>
              <p:ext uri="{D42A27DB-BD31-4B8C-83A1-F6EECF244321}">
                <p14:modId xmlns:p14="http://schemas.microsoft.com/office/powerpoint/2010/main" val="3881549900"/>
              </p:ext>
            </p:extLst>
          </p:nvPr>
        </p:nvGraphicFramePr>
        <p:xfrm>
          <a:off x="838200" y="1461245"/>
          <a:ext cx="4706471" cy="28633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628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14" y="1391477"/>
            <a:ext cx="9144000" cy="1934817"/>
          </a:xfrm>
        </p:spPr>
        <p:txBody>
          <a:bodyPr>
            <a:normAutofit/>
          </a:bodyPr>
          <a:lstStyle/>
          <a:p>
            <a:r>
              <a:rPr lang="en-US" sz="5400" dirty="0" smtClean="0"/>
              <a:t>Thank you for your time</a:t>
            </a:r>
            <a:r>
              <a:rPr lang="en-US" sz="5400" dirty="0" smtClean="0"/>
              <a:t>!</a:t>
            </a:r>
            <a:r>
              <a:rPr lang="en-US" dirty="0"/>
              <a:t/>
            </a:r>
            <a:br>
              <a:rPr lang="en-US" dirty="0"/>
            </a:br>
            <a:r>
              <a:rPr lang="en-US" sz="3600" b="1" dirty="0" smtClean="0">
                <a:solidFill>
                  <a:schemeClr val="tx1">
                    <a:lumMod val="95000"/>
                    <a:lumOff val="5000"/>
                  </a:schemeClr>
                </a:solidFill>
                <a:hlinkClick r:id="rId2" action="ppaction://hlinksldjump"/>
              </a:rPr>
              <a:t>www.appleone.com/Employers/SCALE/2020/</a:t>
            </a:r>
            <a:r>
              <a:rPr lang="en-US" sz="3600" b="1" dirty="0">
                <a:solidFill>
                  <a:schemeClr val="tx1">
                    <a:lumMod val="95000"/>
                    <a:lumOff val="5000"/>
                  </a:schemeClr>
                </a:solidFill>
                <a:hlinkClick r:id="rId2" action="ppaction://hlinksldjump"/>
              </a:rPr>
              <a:t/>
            </a:r>
            <a:br>
              <a:rPr lang="en-US" sz="3600" b="1" dirty="0">
                <a:solidFill>
                  <a:schemeClr val="tx1">
                    <a:lumMod val="95000"/>
                    <a:lumOff val="5000"/>
                  </a:schemeClr>
                </a:solidFill>
                <a:hlinkClick r:id="rId2" action="ppaction://hlinksldjump"/>
              </a:rPr>
            </a:br>
            <a:r>
              <a:rPr lang="en-US" sz="3600" b="1" dirty="0" smtClean="0">
                <a:solidFill>
                  <a:schemeClr val="tx1">
                    <a:lumMod val="95000"/>
                    <a:lumOff val="5000"/>
                  </a:schemeClr>
                </a:solidFill>
                <a:hlinkClick r:id="rId2" action="ppaction://hlinksldjump"/>
              </a:rPr>
              <a:t>www.appleone.com/Career_Seekers/nhp</a:t>
            </a:r>
            <a:r>
              <a:rPr lang="en-US" sz="3600" b="1" dirty="0">
                <a:solidFill>
                  <a:schemeClr val="tx1">
                    <a:lumMod val="95000"/>
                    <a:lumOff val="5000"/>
                  </a:schemeClr>
                </a:solidFill>
                <a:hlinkClick r:id="rId2" action="ppaction://hlinksldjump"/>
              </a:rPr>
              <a:t>/</a:t>
            </a:r>
            <a:endParaRPr lang="en-US" sz="3600" b="1" dirty="0">
              <a:solidFill>
                <a:schemeClr val="tx1">
                  <a:lumMod val="95000"/>
                  <a:lumOff val="5000"/>
                </a:schemeClr>
              </a:solidFill>
            </a:endParaRPr>
          </a:p>
        </p:txBody>
      </p:sp>
    </p:spTree>
    <p:extLst>
      <p:ext uri="{BB962C8B-B14F-4D97-AF65-F5344CB8AC3E}">
        <p14:creationId xmlns:p14="http://schemas.microsoft.com/office/powerpoint/2010/main" val="7251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F6641-E8E7-484E-BE0C-F38CF51A1DE6}"/>
              </a:ext>
            </a:extLst>
          </p:cNvPr>
          <p:cNvSpPr>
            <a:spLocks noGrp="1"/>
          </p:cNvSpPr>
          <p:nvPr>
            <p:ph type="title"/>
          </p:nvPr>
        </p:nvSpPr>
        <p:spPr>
          <a:xfrm>
            <a:off x="373507" y="973096"/>
            <a:ext cx="11462207" cy="1721709"/>
          </a:xfrm>
        </p:spPr>
        <p:txBody>
          <a:bodyPr>
            <a:normAutofit/>
          </a:bodyPr>
          <a:lstStyle/>
          <a:p>
            <a:r>
              <a:rPr lang="en-US" dirty="0"/>
              <a:t>     Quick tip while you’re hear:</a:t>
            </a:r>
            <a:br>
              <a:rPr lang="en-US" dirty="0"/>
            </a:br>
            <a:r>
              <a:rPr lang="en-US" dirty="0"/>
              <a:t>Remember to QC your “paperwork” workflow</a:t>
            </a:r>
          </a:p>
        </p:txBody>
      </p:sp>
      <p:sp>
        <p:nvSpPr>
          <p:cNvPr id="3" name="TextBox 2">
            <a:extLst>
              <a:ext uri="{FF2B5EF4-FFF2-40B4-BE49-F238E27FC236}">
                <a16:creationId xmlns:a16="http://schemas.microsoft.com/office/drawing/2014/main" xmlns="" id="{8462B663-96B2-421B-BFDF-9A139F4A7835}"/>
              </a:ext>
            </a:extLst>
          </p:cNvPr>
          <p:cNvSpPr txBox="1"/>
          <p:nvPr/>
        </p:nvSpPr>
        <p:spPr>
          <a:xfrm>
            <a:off x="1295400" y="2891693"/>
            <a:ext cx="8947231" cy="3185552"/>
          </a:xfrm>
          <a:prstGeom prst="rect">
            <a:avLst/>
          </a:prstGeom>
          <a:noFill/>
        </p:spPr>
        <p:txBody>
          <a:bodyPr wrap="square" rtlCol="0">
            <a:spAutoFit/>
          </a:bodyPr>
          <a:lstStyle/>
          <a:p>
            <a:r>
              <a:rPr lang="en-US" dirty="0"/>
              <a:t>Moving your hiring process to remote interviewing may require a change in how you share and process the application and onboarding paperwork.  Check these points in your workflow:</a:t>
            </a:r>
          </a:p>
          <a:p>
            <a:endParaRPr lang="en-US" dirty="0"/>
          </a:p>
          <a:p>
            <a:pPr marL="285750" indent="-285750">
              <a:lnSpc>
                <a:spcPct val="150000"/>
              </a:lnSpc>
              <a:buClr>
                <a:srgbClr val="002060"/>
              </a:buClr>
              <a:buSzPct val="120000"/>
              <a:buFont typeface="Wingdings" panose="05000000000000000000" pitchFamily="2" charset="2"/>
              <a:buChar char="ü"/>
            </a:pPr>
            <a:r>
              <a:rPr lang="en-US" dirty="0"/>
              <a:t>Maintained access to your Job Ad responses</a:t>
            </a:r>
          </a:p>
          <a:p>
            <a:pPr marL="285750" indent="-285750">
              <a:lnSpc>
                <a:spcPct val="150000"/>
              </a:lnSpc>
              <a:buClr>
                <a:srgbClr val="002060"/>
              </a:buClr>
              <a:buSzPct val="120000"/>
              <a:buFont typeface="Wingdings" panose="05000000000000000000" pitchFamily="2" charset="2"/>
              <a:buChar char="ü"/>
            </a:pPr>
            <a:r>
              <a:rPr lang="en-US" dirty="0"/>
              <a:t>Maintained access to your online application</a:t>
            </a:r>
          </a:p>
          <a:p>
            <a:pPr marL="285750" indent="-285750">
              <a:lnSpc>
                <a:spcPct val="150000"/>
              </a:lnSpc>
              <a:buClr>
                <a:srgbClr val="002060"/>
              </a:buClr>
              <a:buSzPct val="120000"/>
              <a:buFont typeface="Wingdings" panose="05000000000000000000" pitchFamily="2" charset="2"/>
              <a:buChar char="ü"/>
            </a:pPr>
            <a:r>
              <a:rPr lang="en-US" dirty="0"/>
              <a:t>Ability to share and keep resumes if the ATS is not accessible, such as SharePoint and OneNote</a:t>
            </a:r>
          </a:p>
          <a:p>
            <a:pPr marL="285750" indent="-285750">
              <a:lnSpc>
                <a:spcPct val="150000"/>
              </a:lnSpc>
              <a:buClr>
                <a:srgbClr val="002060"/>
              </a:buClr>
              <a:buSzPct val="120000"/>
              <a:buFont typeface="Wingdings" panose="05000000000000000000" pitchFamily="2" charset="2"/>
              <a:buChar char="ü"/>
            </a:pPr>
            <a:r>
              <a:rPr lang="en-US" dirty="0"/>
              <a:t>Wet signature documents get moved to a “</a:t>
            </a:r>
            <a:r>
              <a:rPr lang="en-US" dirty="0" err="1"/>
              <a:t>docu</a:t>
            </a:r>
            <a:r>
              <a:rPr lang="en-US" dirty="0"/>
              <a:t>-sign” tool</a:t>
            </a:r>
          </a:p>
          <a:p>
            <a:pPr marL="285750" indent="-285750">
              <a:lnSpc>
                <a:spcPct val="150000"/>
              </a:lnSpc>
              <a:buClr>
                <a:srgbClr val="002060"/>
              </a:buClr>
              <a:buSzPct val="120000"/>
              <a:buFont typeface="Wingdings" panose="05000000000000000000" pitchFamily="2" charset="2"/>
              <a:buChar char="ü"/>
            </a:pPr>
            <a:r>
              <a:rPr lang="en-US" dirty="0"/>
              <a:t>I9 remote processing should be a documented process.  There are services and software available for purchase to assist with remote I9’s.  </a:t>
            </a:r>
          </a:p>
        </p:txBody>
      </p:sp>
      <p:pic>
        <p:nvPicPr>
          <p:cNvPr id="5" name="Graphic 4" descr="Lightbulb">
            <a:extLst>
              <a:ext uri="{FF2B5EF4-FFF2-40B4-BE49-F238E27FC236}">
                <a16:creationId xmlns:a16="http://schemas.microsoft.com/office/drawing/2014/main" xmlns="" id="{3875AD76-5562-48DA-96AB-D5EC56F6EB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3909" y="58696"/>
            <a:ext cx="914400" cy="914400"/>
          </a:xfrm>
          <a:prstGeom prst="rect">
            <a:avLst/>
          </a:prstGeom>
        </p:spPr>
      </p:pic>
    </p:spTree>
    <p:extLst>
      <p:ext uri="{BB962C8B-B14F-4D97-AF65-F5344CB8AC3E}">
        <p14:creationId xmlns:p14="http://schemas.microsoft.com/office/powerpoint/2010/main" val="189602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xmlns="" id="{27EAA944-E52C-C54C-9A72-FC069D236383}"/>
              </a:ext>
            </a:extLst>
          </p:cNvPr>
          <p:cNvSpPr>
            <a:spLocks noGrp="1"/>
          </p:cNvSpPr>
          <p:nvPr>
            <p:ph type="title"/>
          </p:nvPr>
        </p:nvSpPr>
        <p:spPr/>
        <p:txBody>
          <a:bodyPr>
            <a:normAutofit/>
          </a:bodyPr>
          <a:lstStyle/>
          <a:p>
            <a:r>
              <a:rPr lang="en-US" dirty="0"/>
              <a:t>WIFM: What’s In It For Me?</a:t>
            </a:r>
          </a:p>
        </p:txBody>
      </p:sp>
      <p:pic>
        <p:nvPicPr>
          <p:cNvPr id="4" name="Picture 3">
            <a:extLst>
              <a:ext uri="{FF2B5EF4-FFF2-40B4-BE49-F238E27FC236}">
                <a16:creationId xmlns:a16="http://schemas.microsoft.com/office/drawing/2014/main" xmlns="" id="{EF4157BD-2EC4-43A4-A255-78DB1211FB53}"/>
              </a:ext>
            </a:extLst>
          </p:cNvPr>
          <p:cNvPicPr>
            <a:picLocks noChangeAspect="1"/>
          </p:cNvPicPr>
          <p:nvPr/>
        </p:nvPicPr>
        <p:blipFill>
          <a:blip r:embed="rId3"/>
          <a:stretch>
            <a:fillRect/>
          </a:stretch>
        </p:blipFill>
        <p:spPr>
          <a:xfrm>
            <a:off x="3976164" y="1109329"/>
            <a:ext cx="4524880" cy="800751"/>
          </a:xfrm>
          <a:prstGeom prst="rect">
            <a:avLst/>
          </a:prstGeom>
        </p:spPr>
      </p:pic>
      <p:pic>
        <p:nvPicPr>
          <p:cNvPr id="5" name="Picture 4">
            <a:extLst>
              <a:ext uri="{FF2B5EF4-FFF2-40B4-BE49-F238E27FC236}">
                <a16:creationId xmlns:a16="http://schemas.microsoft.com/office/drawing/2014/main" xmlns="" id="{159024FA-E0D7-42DE-9856-4B17BBDE4FD6}"/>
              </a:ext>
            </a:extLst>
          </p:cNvPr>
          <p:cNvPicPr>
            <a:picLocks noChangeAspect="1"/>
          </p:cNvPicPr>
          <p:nvPr/>
        </p:nvPicPr>
        <p:blipFill>
          <a:blip r:embed="rId4"/>
          <a:stretch>
            <a:fillRect/>
          </a:stretch>
        </p:blipFill>
        <p:spPr>
          <a:xfrm>
            <a:off x="2777807" y="1910080"/>
            <a:ext cx="6921595" cy="4702826"/>
          </a:xfrm>
          <a:prstGeom prst="rect">
            <a:avLst/>
          </a:prstGeom>
        </p:spPr>
      </p:pic>
    </p:spTree>
    <p:extLst>
      <p:ext uri="{BB962C8B-B14F-4D97-AF65-F5344CB8AC3E}">
        <p14:creationId xmlns:p14="http://schemas.microsoft.com/office/powerpoint/2010/main" val="4473693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xmlns="" id="{27EAA944-E52C-C54C-9A72-FC069D236383}"/>
              </a:ext>
            </a:extLst>
          </p:cNvPr>
          <p:cNvSpPr>
            <a:spLocks noGrp="1"/>
          </p:cNvSpPr>
          <p:nvPr>
            <p:ph type="title"/>
          </p:nvPr>
        </p:nvSpPr>
        <p:spPr/>
        <p:txBody>
          <a:bodyPr>
            <a:normAutofit/>
          </a:bodyPr>
          <a:lstStyle/>
          <a:p>
            <a:r>
              <a:rPr lang="en-US" dirty="0"/>
              <a:t>WIFM: What’s In It For Me?</a:t>
            </a:r>
          </a:p>
        </p:txBody>
      </p:sp>
      <p:pic>
        <p:nvPicPr>
          <p:cNvPr id="4" name="Picture 3">
            <a:extLst>
              <a:ext uri="{FF2B5EF4-FFF2-40B4-BE49-F238E27FC236}">
                <a16:creationId xmlns:a16="http://schemas.microsoft.com/office/drawing/2014/main" xmlns="" id="{EF4157BD-2EC4-43A4-A255-78DB1211FB53}"/>
              </a:ext>
            </a:extLst>
          </p:cNvPr>
          <p:cNvPicPr>
            <a:picLocks noChangeAspect="1"/>
          </p:cNvPicPr>
          <p:nvPr/>
        </p:nvPicPr>
        <p:blipFill>
          <a:blip r:embed="rId3"/>
          <a:stretch>
            <a:fillRect/>
          </a:stretch>
        </p:blipFill>
        <p:spPr>
          <a:xfrm>
            <a:off x="3976164" y="1109329"/>
            <a:ext cx="4524880" cy="800751"/>
          </a:xfrm>
          <a:prstGeom prst="rect">
            <a:avLst/>
          </a:prstGeom>
        </p:spPr>
      </p:pic>
      <p:pic>
        <p:nvPicPr>
          <p:cNvPr id="6" name="Picture 5">
            <a:extLst>
              <a:ext uri="{FF2B5EF4-FFF2-40B4-BE49-F238E27FC236}">
                <a16:creationId xmlns:a16="http://schemas.microsoft.com/office/drawing/2014/main" xmlns="" id="{B390DB66-B63F-4CBC-8682-C69F1238DB03}"/>
              </a:ext>
            </a:extLst>
          </p:cNvPr>
          <p:cNvPicPr>
            <a:picLocks noChangeAspect="1"/>
          </p:cNvPicPr>
          <p:nvPr/>
        </p:nvPicPr>
        <p:blipFill>
          <a:blip r:embed="rId4"/>
          <a:stretch>
            <a:fillRect/>
          </a:stretch>
        </p:blipFill>
        <p:spPr>
          <a:xfrm>
            <a:off x="2308860" y="2081212"/>
            <a:ext cx="8001000" cy="2695575"/>
          </a:xfrm>
          <a:prstGeom prst="rect">
            <a:avLst/>
          </a:prstGeom>
        </p:spPr>
      </p:pic>
    </p:spTree>
    <p:extLst>
      <p:ext uri="{BB962C8B-B14F-4D97-AF65-F5344CB8AC3E}">
        <p14:creationId xmlns:p14="http://schemas.microsoft.com/office/powerpoint/2010/main" val="8406759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xmlns="" id="{27EAA944-E52C-C54C-9A72-FC069D236383}"/>
              </a:ext>
            </a:extLst>
          </p:cNvPr>
          <p:cNvSpPr>
            <a:spLocks noGrp="1"/>
          </p:cNvSpPr>
          <p:nvPr>
            <p:ph type="title"/>
          </p:nvPr>
        </p:nvSpPr>
        <p:spPr/>
        <p:txBody>
          <a:bodyPr>
            <a:normAutofit/>
          </a:bodyPr>
          <a:lstStyle/>
          <a:p>
            <a:r>
              <a:rPr lang="en-US" dirty="0"/>
              <a:t>Employers Cannot Afford Slow Hiring</a:t>
            </a:r>
          </a:p>
        </p:txBody>
      </p:sp>
      <p:graphicFrame>
        <p:nvGraphicFramePr>
          <p:cNvPr id="5" name="Table 4"/>
          <p:cNvGraphicFramePr>
            <a:graphicFrameLocks noGrp="1"/>
          </p:cNvGraphicFramePr>
          <p:nvPr>
            <p:extLst/>
          </p:nvPr>
        </p:nvGraphicFramePr>
        <p:xfrm>
          <a:off x="6397214" y="1384636"/>
          <a:ext cx="4826000" cy="3463134"/>
        </p:xfrm>
        <a:graphic>
          <a:graphicData uri="http://schemas.openxmlformats.org/drawingml/2006/table">
            <a:tbl>
              <a:tblPr firstRow="1" bandRow="1">
                <a:effectLst/>
                <a:tableStyleId>{5C22544A-7EE6-4342-B048-85BDC9FD1C3A}</a:tableStyleId>
              </a:tblPr>
              <a:tblGrid>
                <a:gridCol w="2362200">
                  <a:extLst>
                    <a:ext uri="{9D8B030D-6E8A-4147-A177-3AD203B41FA5}">
                      <a16:colId xmlns:a16="http://schemas.microsoft.com/office/drawing/2014/main" xmlns="" val="20000"/>
                    </a:ext>
                  </a:extLst>
                </a:gridCol>
                <a:gridCol w="2463800">
                  <a:extLst>
                    <a:ext uri="{9D8B030D-6E8A-4147-A177-3AD203B41FA5}">
                      <a16:colId xmlns:a16="http://schemas.microsoft.com/office/drawing/2014/main" xmlns="" val="20001"/>
                    </a:ext>
                  </a:extLst>
                </a:gridCol>
              </a:tblGrid>
              <a:tr h="0">
                <a:tc gridSpan="2">
                  <a:txBody>
                    <a:bodyPr/>
                    <a:lstStyle/>
                    <a:p>
                      <a:r>
                        <a:rPr lang="en-US" dirty="0">
                          <a:latin typeface="Tw Cen MT" panose="020B0602020104020603" pitchFamily="34" charset="0"/>
                        </a:rPr>
                        <a:t>Typical</a:t>
                      </a:r>
                      <a:r>
                        <a:rPr lang="en-US" baseline="0" dirty="0">
                          <a:latin typeface="Tw Cen MT" panose="020B0602020104020603" pitchFamily="34" charset="0"/>
                        </a:rPr>
                        <a:t> Cost of Vacancy Example</a:t>
                      </a:r>
                      <a:endParaRPr lang="en-US" dirty="0">
                        <a:latin typeface="Tw Cen MT" panose="020B0602020104020603" pitchFamily="34" charset="0"/>
                      </a:endParaRPr>
                    </a:p>
                  </a:txBody>
                  <a:tcPr/>
                </a:tc>
                <a:tc hMerge="1">
                  <a:txBody>
                    <a:bodyPr/>
                    <a:lstStyle/>
                    <a:p>
                      <a:endParaRPr lang="en-US" dirty="0"/>
                    </a:p>
                  </a:txBody>
                  <a:tcPr/>
                </a:tc>
                <a:extLst>
                  <a:ext uri="{0D108BD9-81ED-4DB2-BD59-A6C34878D82A}">
                    <a16:rowId xmlns:a16="http://schemas.microsoft.com/office/drawing/2014/main" xmlns="" val="10000"/>
                  </a:ext>
                </a:extLst>
              </a:tr>
              <a:tr h="442482">
                <a:tc>
                  <a:txBody>
                    <a:bodyPr/>
                    <a:lstStyle/>
                    <a:p>
                      <a:r>
                        <a:rPr lang="en-US" dirty="0">
                          <a:latin typeface="Tw Cen MT" panose="020B0602020104020603" pitchFamily="34" charset="0"/>
                        </a:rPr>
                        <a:t>Annual Salary</a:t>
                      </a:r>
                    </a:p>
                  </a:txBody>
                  <a:tcPr/>
                </a:tc>
                <a:tc>
                  <a:txBody>
                    <a:bodyPr/>
                    <a:lstStyle/>
                    <a:p>
                      <a:pPr marL="177800" indent="0"/>
                      <a:r>
                        <a:rPr lang="en-US" dirty="0">
                          <a:latin typeface="Tw Cen MT" panose="020B0602020104020603" pitchFamily="34" charset="0"/>
                        </a:rPr>
                        <a:t>$50,000</a:t>
                      </a:r>
                    </a:p>
                  </a:txBody>
                  <a:tcPr/>
                </a:tc>
                <a:extLst>
                  <a:ext uri="{0D108BD9-81ED-4DB2-BD59-A6C34878D82A}">
                    <a16:rowId xmlns:a16="http://schemas.microsoft.com/office/drawing/2014/main" xmlns="" val="10001"/>
                  </a:ext>
                </a:extLst>
              </a:tr>
              <a:tr h="442482">
                <a:tc>
                  <a:txBody>
                    <a:bodyPr/>
                    <a:lstStyle/>
                    <a:p>
                      <a:r>
                        <a:rPr lang="en-US" dirty="0">
                          <a:latin typeface="Tw Cen MT" panose="020B0602020104020603" pitchFamily="34" charset="0"/>
                        </a:rPr>
                        <a:t>Productivity</a:t>
                      </a:r>
                      <a:r>
                        <a:rPr lang="en-US" baseline="0" dirty="0">
                          <a:latin typeface="Tw Cen MT" panose="020B0602020104020603" pitchFamily="34" charset="0"/>
                        </a:rPr>
                        <a:t> Multiplier</a:t>
                      </a:r>
                      <a:endParaRPr lang="en-US" dirty="0">
                        <a:latin typeface="Tw Cen MT" panose="020B0602020104020603" pitchFamily="34" charset="0"/>
                      </a:endParaRPr>
                    </a:p>
                  </a:txBody>
                  <a:tcPr/>
                </a:tc>
                <a:tc>
                  <a:txBody>
                    <a:bodyPr/>
                    <a:lstStyle/>
                    <a:p>
                      <a:r>
                        <a:rPr lang="en-US" dirty="0">
                          <a:latin typeface="Tw Cen MT" panose="020B0602020104020603" pitchFamily="34" charset="0"/>
                        </a:rPr>
                        <a:t>X 3</a:t>
                      </a:r>
                    </a:p>
                  </a:txBody>
                  <a:tcPr/>
                </a:tc>
                <a:extLst>
                  <a:ext uri="{0D108BD9-81ED-4DB2-BD59-A6C34878D82A}">
                    <a16:rowId xmlns:a16="http://schemas.microsoft.com/office/drawing/2014/main" xmlns="" val="10002"/>
                  </a:ext>
                </a:extLst>
              </a:tr>
              <a:tr h="442482">
                <a:tc>
                  <a:txBody>
                    <a:bodyPr/>
                    <a:lstStyle/>
                    <a:p>
                      <a:r>
                        <a:rPr lang="en-US" dirty="0">
                          <a:latin typeface="Tw Cen MT" panose="020B0602020104020603" pitchFamily="34" charset="0"/>
                        </a:rPr>
                        <a:t>Annual Contribution</a:t>
                      </a:r>
                    </a:p>
                  </a:txBody>
                  <a:tcPr/>
                </a:tc>
                <a:tc>
                  <a:txBody>
                    <a:bodyPr/>
                    <a:lstStyle/>
                    <a:p>
                      <a:r>
                        <a:rPr lang="en-US" dirty="0">
                          <a:latin typeface="Tw Cen MT" panose="020B0602020104020603" pitchFamily="34" charset="0"/>
                        </a:rPr>
                        <a:t>= $150,000</a:t>
                      </a:r>
                    </a:p>
                  </a:txBody>
                  <a:tcPr/>
                </a:tc>
                <a:extLst>
                  <a:ext uri="{0D108BD9-81ED-4DB2-BD59-A6C34878D82A}">
                    <a16:rowId xmlns:a16="http://schemas.microsoft.com/office/drawing/2014/main" xmlns="" val="10003"/>
                  </a:ext>
                </a:extLst>
              </a:tr>
              <a:tr h="442482">
                <a:tc>
                  <a:txBody>
                    <a:bodyPr/>
                    <a:lstStyle/>
                    <a:p>
                      <a:r>
                        <a:rPr lang="en-US" dirty="0">
                          <a:latin typeface="Tw Cen MT" panose="020B0602020104020603" pitchFamily="34" charset="0"/>
                        </a:rPr>
                        <a:t>Annual Work Days</a:t>
                      </a:r>
                    </a:p>
                  </a:txBody>
                  <a:tcPr/>
                </a:tc>
                <a:tc>
                  <a:txBody>
                    <a:bodyPr/>
                    <a:lstStyle/>
                    <a:p>
                      <a:r>
                        <a:rPr lang="en-US" dirty="0">
                          <a:latin typeface="Tw Cen MT" panose="020B0602020104020603" pitchFamily="34" charset="0"/>
                        </a:rPr>
                        <a:t>244</a:t>
                      </a:r>
                    </a:p>
                  </a:txBody>
                  <a:tcPr/>
                </a:tc>
                <a:extLst>
                  <a:ext uri="{0D108BD9-81ED-4DB2-BD59-A6C34878D82A}">
                    <a16:rowId xmlns:a16="http://schemas.microsoft.com/office/drawing/2014/main" xmlns="" val="10004"/>
                  </a:ext>
                </a:extLst>
              </a:tr>
              <a:tr h="442482">
                <a:tc>
                  <a:txBody>
                    <a:bodyPr/>
                    <a:lstStyle/>
                    <a:p>
                      <a:r>
                        <a:rPr lang="en-US" dirty="0">
                          <a:latin typeface="Tw Cen MT" panose="020B0602020104020603" pitchFamily="34" charset="0"/>
                        </a:rPr>
                        <a:t>Daily Cost of Vacancy</a:t>
                      </a:r>
                    </a:p>
                  </a:txBody>
                  <a:tcPr/>
                </a:tc>
                <a:tc>
                  <a:txBody>
                    <a:bodyPr/>
                    <a:lstStyle/>
                    <a:p>
                      <a:r>
                        <a:rPr lang="en-US" dirty="0">
                          <a:latin typeface="Tw Cen MT" panose="020B0602020104020603" pitchFamily="34" charset="0"/>
                        </a:rPr>
                        <a:t>= $615</a:t>
                      </a:r>
                    </a:p>
                  </a:txBody>
                  <a:tcPr/>
                </a:tc>
                <a:extLst>
                  <a:ext uri="{0D108BD9-81ED-4DB2-BD59-A6C34878D82A}">
                    <a16:rowId xmlns:a16="http://schemas.microsoft.com/office/drawing/2014/main" xmlns="" val="10005"/>
                  </a:ext>
                </a:extLst>
              </a:tr>
              <a:tr h="442482">
                <a:tc>
                  <a:txBody>
                    <a:bodyPr/>
                    <a:lstStyle/>
                    <a:p>
                      <a:r>
                        <a:rPr lang="en-US" dirty="0">
                          <a:latin typeface="Tw Cen MT" panose="020B0602020104020603" pitchFamily="34" charset="0"/>
                        </a:rPr>
                        <a:t>Days to Fill</a:t>
                      </a:r>
                    </a:p>
                  </a:txBody>
                  <a:tcPr/>
                </a:tc>
                <a:tc>
                  <a:txBody>
                    <a:bodyPr/>
                    <a:lstStyle/>
                    <a:p>
                      <a:r>
                        <a:rPr lang="en-US" dirty="0">
                          <a:latin typeface="Tw Cen MT" panose="020B0602020104020603" pitchFamily="34" charset="0"/>
                        </a:rPr>
                        <a:t>X 30</a:t>
                      </a:r>
                    </a:p>
                  </a:txBody>
                  <a:tcPr/>
                </a:tc>
                <a:extLst>
                  <a:ext uri="{0D108BD9-81ED-4DB2-BD59-A6C34878D82A}">
                    <a16:rowId xmlns:a16="http://schemas.microsoft.com/office/drawing/2014/main" xmlns="" val="10006"/>
                  </a:ext>
                </a:extLst>
              </a:tr>
              <a:tr h="442482">
                <a:tc>
                  <a:txBody>
                    <a:bodyPr/>
                    <a:lstStyle/>
                    <a:p>
                      <a:r>
                        <a:rPr lang="en-US" dirty="0">
                          <a:latin typeface="Tw Cen MT" panose="020B0602020104020603" pitchFamily="34" charset="0"/>
                        </a:rPr>
                        <a:t>Total Cost of Vacancy</a:t>
                      </a:r>
                    </a:p>
                  </a:txBody>
                  <a:tcPr/>
                </a:tc>
                <a:tc>
                  <a:txBody>
                    <a:bodyPr/>
                    <a:lstStyle/>
                    <a:p>
                      <a:r>
                        <a:rPr lang="en-US" dirty="0">
                          <a:solidFill>
                            <a:schemeClr val="tx1"/>
                          </a:solidFill>
                          <a:latin typeface="Tw Cen MT" panose="020B0602020104020603" pitchFamily="34" charset="0"/>
                        </a:rPr>
                        <a:t>= $18,450</a:t>
                      </a:r>
                    </a:p>
                  </a:txBody>
                  <a:tcPr/>
                </a:tc>
                <a:extLst>
                  <a:ext uri="{0D108BD9-81ED-4DB2-BD59-A6C34878D82A}">
                    <a16:rowId xmlns:a16="http://schemas.microsoft.com/office/drawing/2014/main" xmlns="" val="10007"/>
                  </a:ext>
                </a:extLst>
              </a:tr>
            </a:tbl>
          </a:graphicData>
        </a:graphic>
      </p:graphicFrame>
      <p:sp>
        <p:nvSpPr>
          <p:cNvPr id="9" name="TextBox 8"/>
          <p:cNvSpPr txBox="1"/>
          <p:nvPr/>
        </p:nvSpPr>
        <p:spPr>
          <a:xfrm>
            <a:off x="1181392" y="2621967"/>
            <a:ext cx="4572000" cy="615553"/>
          </a:xfrm>
          <a:prstGeom prst="rect">
            <a:avLst/>
          </a:prstGeom>
          <a:solidFill>
            <a:schemeClr val="bg1"/>
          </a:solidFill>
          <a:ln>
            <a:noFill/>
          </a:ln>
        </p:spPr>
        <p:txBody>
          <a:bodyPr wrap="square" lIns="548640" rtlCol="0">
            <a:spAutoFit/>
          </a:bodyPr>
          <a:lstStyle/>
          <a:p>
            <a:r>
              <a:rPr lang="en-US" b="1" dirty="0">
                <a:solidFill>
                  <a:schemeClr val="accent2"/>
                </a:solidFill>
                <a:latin typeface="Tw Cen MT" panose="020B0602020104020603" pitchFamily="34" charset="0"/>
              </a:rPr>
              <a:t>Cost of unfilled positions</a:t>
            </a:r>
          </a:p>
          <a:p>
            <a:r>
              <a:rPr lang="en-US" b="1" dirty="0">
                <a:solidFill>
                  <a:schemeClr val="accent2"/>
                </a:solidFill>
                <a:latin typeface="Tw Cen MT" panose="020B0602020104020603" pitchFamily="34" charset="0"/>
              </a:rPr>
              <a:t>according to most employers</a:t>
            </a:r>
          </a:p>
        </p:txBody>
      </p:sp>
      <p:sp>
        <p:nvSpPr>
          <p:cNvPr id="12" name="TextBox 11"/>
          <p:cNvSpPr txBox="1"/>
          <p:nvPr/>
        </p:nvSpPr>
        <p:spPr>
          <a:xfrm>
            <a:off x="1538822" y="4597301"/>
            <a:ext cx="3352800" cy="615553"/>
          </a:xfrm>
          <a:prstGeom prst="rect">
            <a:avLst/>
          </a:prstGeom>
          <a:solidFill>
            <a:schemeClr val="bg1"/>
          </a:solidFill>
          <a:ln>
            <a:noFill/>
          </a:ln>
        </p:spPr>
        <p:txBody>
          <a:bodyPr wrap="square" lIns="91440" rtlCol="0">
            <a:spAutoFit/>
          </a:bodyPr>
          <a:lstStyle/>
          <a:p>
            <a:r>
              <a:rPr lang="en-US" b="1" dirty="0">
                <a:solidFill>
                  <a:schemeClr val="accent2"/>
                </a:solidFill>
                <a:latin typeface="Tw Cen MT" panose="020B0602020104020603" pitchFamily="34" charset="0"/>
              </a:rPr>
              <a:t>Average time employers need </a:t>
            </a:r>
            <a:br>
              <a:rPr lang="en-US" b="1" dirty="0">
                <a:solidFill>
                  <a:schemeClr val="accent2"/>
                </a:solidFill>
                <a:latin typeface="Tw Cen MT" panose="020B0602020104020603" pitchFamily="34" charset="0"/>
              </a:rPr>
            </a:br>
            <a:r>
              <a:rPr lang="en-US" b="1" dirty="0">
                <a:solidFill>
                  <a:schemeClr val="accent2"/>
                </a:solidFill>
                <a:latin typeface="Tw Cen MT" panose="020B0602020104020603" pitchFamily="34" charset="0"/>
              </a:rPr>
              <a:t>to fill an open position</a:t>
            </a:r>
          </a:p>
        </p:txBody>
      </p:sp>
      <p:sp>
        <p:nvSpPr>
          <p:cNvPr id="13" name="TextBox 12"/>
          <p:cNvSpPr txBox="1"/>
          <p:nvPr/>
        </p:nvSpPr>
        <p:spPr>
          <a:xfrm>
            <a:off x="7547685" y="4935967"/>
            <a:ext cx="3862630" cy="1290918"/>
          </a:xfrm>
          <a:prstGeom prst="rect">
            <a:avLst/>
          </a:prstGeom>
          <a:solidFill>
            <a:schemeClr val="bg1"/>
          </a:solidFill>
        </p:spPr>
        <p:txBody>
          <a:bodyPr wrap="square" rtlCol="0" anchor="ctr">
            <a:noAutofit/>
          </a:bodyPr>
          <a:lstStyle/>
          <a:p>
            <a:r>
              <a:rPr lang="en-US" sz="2400" b="1" dirty="0">
                <a:solidFill>
                  <a:schemeClr val="accent2"/>
                </a:solidFill>
                <a:latin typeface="Tw Cen MT" panose="020B0602020104020603" pitchFamily="34" charset="0"/>
              </a:rPr>
              <a:t>Calculate Your Specific COV</a:t>
            </a:r>
          </a:p>
          <a:p>
            <a:r>
              <a:rPr lang="en-US" dirty="0">
                <a:latin typeface="Tw Cen MT" panose="020B0602020104020603" pitchFamily="34" charset="0"/>
              </a:rPr>
              <a:t>Click Calculator to Open Now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8744" y="4983256"/>
            <a:ext cx="1196340" cy="1196340"/>
          </a:xfrm>
          <a:prstGeom prst="rect">
            <a:avLst/>
          </a:prstGeom>
        </p:spPr>
      </p:pic>
      <p:sp>
        <p:nvSpPr>
          <p:cNvPr id="14" name="TextBox 13"/>
          <p:cNvSpPr txBox="1"/>
          <p:nvPr/>
        </p:nvSpPr>
        <p:spPr>
          <a:xfrm>
            <a:off x="1191552" y="1296557"/>
            <a:ext cx="3862630" cy="1290918"/>
          </a:xfrm>
          <a:prstGeom prst="rect">
            <a:avLst/>
          </a:prstGeom>
          <a:noFill/>
        </p:spPr>
        <p:txBody>
          <a:bodyPr wrap="square" rtlCol="0" anchor="ctr">
            <a:noAutofit/>
          </a:bodyPr>
          <a:lstStyle/>
          <a:p>
            <a:r>
              <a:rPr lang="en-US" sz="6600" b="1" dirty="0">
                <a:solidFill>
                  <a:srgbClr val="4C9950"/>
                </a:solidFill>
                <a:latin typeface="Tw Cen MT" panose="020B0602020104020603" pitchFamily="34" charset="0"/>
              </a:rPr>
              <a:t>$500+</a:t>
            </a:r>
            <a:endParaRPr lang="en-US" sz="6600" dirty="0">
              <a:solidFill>
                <a:srgbClr val="4C9950"/>
              </a:solidFill>
              <a:latin typeface="Tw Cen MT" panose="020B0602020104020603" pitchFamily="34" charset="0"/>
            </a:endParaRPr>
          </a:p>
        </p:txBody>
      </p:sp>
      <p:sp>
        <p:nvSpPr>
          <p:cNvPr id="15" name="TextBox 14"/>
          <p:cNvSpPr txBox="1"/>
          <p:nvPr/>
        </p:nvSpPr>
        <p:spPr>
          <a:xfrm>
            <a:off x="1641844" y="2153644"/>
            <a:ext cx="3862630" cy="586231"/>
          </a:xfrm>
          <a:prstGeom prst="rect">
            <a:avLst/>
          </a:prstGeom>
          <a:noFill/>
        </p:spPr>
        <p:txBody>
          <a:bodyPr wrap="square" rtlCol="0" anchor="ctr">
            <a:noAutofit/>
          </a:bodyPr>
          <a:lstStyle/>
          <a:p>
            <a:r>
              <a:rPr lang="en-US" sz="2800" b="1" dirty="0">
                <a:solidFill>
                  <a:schemeClr val="bg2">
                    <a:lumMod val="50000"/>
                  </a:schemeClr>
                </a:solidFill>
                <a:latin typeface="Tw Cen MT" panose="020B0602020104020603" pitchFamily="34" charset="0"/>
              </a:rPr>
              <a:t>Per day average</a:t>
            </a:r>
            <a:endParaRPr lang="en-US" sz="2800" dirty="0">
              <a:solidFill>
                <a:schemeClr val="bg2">
                  <a:lumMod val="50000"/>
                </a:schemeClr>
              </a:solidFill>
              <a:latin typeface="Tw Cen MT" panose="020B0602020104020603" pitchFamily="34" charset="0"/>
            </a:endParaRPr>
          </a:p>
        </p:txBody>
      </p:sp>
      <p:sp>
        <p:nvSpPr>
          <p:cNvPr id="16" name="TextBox 15"/>
          <p:cNvSpPr txBox="1"/>
          <p:nvPr/>
        </p:nvSpPr>
        <p:spPr>
          <a:xfrm>
            <a:off x="1526832" y="3211412"/>
            <a:ext cx="3862630" cy="1290918"/>
          </a:xfrm>
          <a:prstGeom prst="rect">
            <a:avLst/>
          </a:prstGeom>
          <a:noFill/>
        </p:spPr>
        <p:txBody>
          <a:bodyPr wrap="square" rtlCol="0" anchor="ctr">
            <a:noAutofit/>
          </a:bodyPr>
          <a:lstStyle/>
          <a:p>
            <a:r>
              <a:rPr lang="en-US" sz="6600" b="1" dirty="0">
                <a:solidFill>
                  <a:srgbClr val="4C9950"/>
                </a:solidFill>
                <a:latin typeface="Tw Cen MT" panose="020B0602020104020603" pitchFamily="34" charset="0"/>
              </a:rPr>
              <a:t>30+</a:t>
            </a:r>
            <a:endParaRPr lang="en-US" sz="6600" dirty="0">
              <a:solidFill>
                <a:srgbClr val="4C9950"/>
              </a:solidFill>
              <a:latin typeface="Tw Cen MT" panose="020B0602020104020603" pitchFamily="34" charset="0"/>
            </a:endParaRPr>
          </a:p>
        </p:txBody>
      </p:sp>
      <p:sp>
        <p:nvSpPr>
          <p:cNvPr id="17" name="TextBox 16"/>
          <p:cNvSpPr txBox="1"/>
          <p:nvPr/>
        </p:nvSpPr>
        <p:spPr>
          <a:xfrm>
            <a:off x="1560564" y="4068499"/>
            <a:ext cx="3862630" cy="586231"/>
          </a:xfrm>
          <a:prstGeom prst="rect">
            <a:avLst/>
          </a:prstGeom>
          <a:noFill/>
        </p:spPr>
        <p:txBody>
          <a:bodyPr wrap="square" rtlCol="0" anchor="ctr">
            <a:noAutofit/>
          </a:bodyPr>
          <a:lstStyle/>
          <a:p>
            <a:r>
              <a:rPr lang="en-US" sz="2800" b="1" dirty="0">
                <a:solidFill>
                  <a:schemeClr val="bg2">
                    <a:lumMod val="50000"/>
                  </a:schemeClr>
                </a:solidFill>
                <a:latin typeface="Tw Cen MT" panose="020B0602020104020603" pitchFamily="34" charset="0"/>
              </a:rPr>
              <a:t>day average</a:t>
            </a:r>
            <a:endParaRPr lang="en-US" sz="2800" dirty="0">
              <a:solidFill>
                <a:schemeClr val="bg2">
                  <a:lumMod val="50000"/>
                </a:schemeClr>
              </a:solidFill>
              <a:latin typeface="Tw Cen MT" panose="020B0602020104020603" pitchFamily="34" charset="0"/>
            </a:endParaRPr>
          </a:p>
        </p:txBody>
      </p:sp>
    </p:spTree>
    <p:extLst>
      <p:ext uri="{BB962C8B-B14F-4D97-AF65-F5344CB8AC3E}">
        <p14:creationId xmlns:p14="http://schemas.microsoft.com/office/powerpoint/2010/main" val="3498193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5464" y="1532319"/>
            <a:ext cx="4621161" cy="1591624"/>
          </a:xfrm>
          <a:prstGeom prst="rect">
            <a:avLst/>
          </a:prstGeom>
          <a:solidFill>
            <a:srgbClr val="E2EB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2729" y="1425388"/>
            <a:ext cx="4621161" cy="1563618"/>
          </a:xfrm>
          <a:prstGeom prst="rect">
            <a:avLst/>
          </a:prstGeom>
          <a:no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p:cNvSpPr/>
          <p:nvPr/>
        </p:nvSpPr>
        <p:spPr>
          <a:xfrm>
            <a:off x="6096000" y="1895288"/>
            <a:ext cx="6096000" cy="401293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6382871" y="1690688"/>
            <a:ext cx="5809129" cy="4443412"/>
          </a:xfrm>
          <a:prstGeom prst="rect">
            <a:avLst/>
          </a:prstGeom>
          <a:solidFill>
            <a:srgbClr val="E2EBE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a:latin typeface="Arial Narrow" panose="020B0606020202030204" pitchFamily="34" charset="0"/>
              </a:rPr>
              <a:t>Practice Webcam and/or Video Calls</a:t>
            </a:r>
            <a:endParaRPr lang="en-US" sz="4000" dirty="0">
              <a:latin typeface="Arial Narrow" panose="020B0606020202030204" pitchFamily="34" charset="0"/>
            </a:endParaRPr>
          </a:p>
        </p:txBody>
      </p:sp>
      <p:sp>
        <p:nvSpPr>
          <p:cNvPr id="3" name="Content Placeholder 2"/>
          <p:cNvSpPr>
            <a:spLocks noGrp="1"/>
          </p:cNvSpPr>
          <p:nvPr>
            <p:ph idx="1"/>
          </p:nvPr>
        </p:nvSpPr>
        <p:spPr>
          <a:xfrm>
            <a:off x="838200" y="1825626"/>
            <a:ext cx="4992329" cy="3277315"/>
          </a:xfrm>
        </p:spPr>
        <p:txBody>
          <a:bodyPr>
            <a:normAutofit fontScale="92500" lnSpcReduction="10000"/>
          </a:bodyPr>
          <a:lstStyle/>
          <a:p>
            <a:pPr marL="0" lvl="0" indent="0">
              <a:buNone/>
            </a:pPr>
            <a:r>
              <a:rPr lang="en-US" sz="2600" b="1" dirty="0"/>
              <a:t>Staying connected is vital </a:t>
            </a:r>
          </a:p>
          <a:p>
            <a:pPr marL="0" lvl="0" indent="0">
              <a:buNone/>
            </a:pPr>
            <a:r>
              <a:rPr lang="en-US" sz="2600" b="1" dirty="0"/>
              <a:t>to morale and productivity.  </a:t>
            </a:r>
          </a:p>
          <a:p>
            <a:pPr marL="0" lvl="0" indent="0">
              <a:buNone/>
            </a:pPr>
            <a:endParaRPr lang="en-US" sz="2400" dirty="0"/>
          </a:p>
          <a:p>
            <a:pPr marL="0" lvl="0" indent="0">
              <a:buNone/>
            </a:pPr>
            <a:endParaRPr lang="en-US" sz="1900" dirty="0"/>
          </a:p>
          <a:p>
            <a:pPr marL="0" lvl="0" indent="0">
              <a:buNone/>
            </a:pPr>
            <a:r>
              <a:rPr lang="en-US" sz="1900" dirty="0"/>
              <a:t>Based on the available technology, start a routine with staff that incorporates video meetings and calls.  Defer to your IT department for your options if you do not already have a “virtual” habit. </a:t>
            </a:r>
            <a:r>
              <a:rPr lang="en-US" sz="1900" b="1" dirty="0"/>
              <a:t>MS Teams </a:t>
            </a:r>
            <a:r>
              <a:rPr lang="en-US" sz="1900" dirty="0"/>
              <a:t>is a well rounded and easy to use option for seemingly all of our remote team needs. </a:t>
            </a:r>
          </a:p>
        </p:txBody>
      </p:sp>
      <p:graphicFrame>
        <p:nvGraphicFramePr>
          <p:cNvPr id="5" name="Diagram 4"/>
          <p:cNvGraphicFramePr/>
          <p:nvPr>
            <p:extLst>
              <p:ext uri="{D42A27DB-BD31-4B8C-83A1-F6EECF244321}">
                <p14:modId xmlns:p14="http://schemas.microsoft.com/office/powerpoint/2010/main" val="1030610738"/>
              </p:ext>
            </p:extLst>
          </p:nvPr>
        </p:nvGraphicFramePr>
        <p:xfrm>
          <a:off x="6778185" y="2002219"/>
          <a:ext cx="5018500" cy="3738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331041" y="5102941"/>
            <a:ext cx="4656515" cy="1200329"/>
          </a:xfrm>
          <a:prstGeom prst="rect">
            <a:avLst/>
          </a:prstGeom>
        </p:spPr>
        <p:txBody>
          <a:bodyPr wrap="square">
            <a:spAutoFit/>
          </a:bodyPr>
          <a:lstStyle/>
          <a:p>
            <a:r>
              <a:rPr lang="en-US" i="1" dirty="0">
                <a:solidFill>
                  <a:schemeClr val="accent4"/>
                </a:solidFill>
              </a:rPr>
              <a:t>If staff have a webcam on their home computers, it is best for senior managers to have a daily virtual meeting with staff and a weekly virtual meeting with their supervisors</a:t>
            </a:r>
            <a:r>
              <a:rPr lang="en-US" i="1" dirty="0">
                <a:solidFill>
                  <a:schemeClr val="accent6">
                    <a:lumMod val="75000"/>
                  </a:schemeClr>
                </a:solidFill>
              </a:rPr>
              <a:t>. </a:t>
            </a:r>
          </a:p>
        </p:txBody>
      </p:sp>
    </p:spTree>
    <p:extLst>
      <p:ext uri="{BB962C8B-B14F-4D97-AF65-F5344CB8AC3E}">
        <p14:creationId xmlns:p14="http://schemas.microsoft.com/office/powerpoint/2010/main" val="411787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D38980-D66A-46AD-B1FD-C50C3FAF41C4}"/>
              </a:ext>
            </a:extLst>
          </p:cNvPr>
          <p:cNvSpPr>
            <a:spLocks noGrp="1"/>
          </p:cNvSpPr>
          <p:nvPr>
            <p:ph type="title"/>
          </p:nvPr>
        </p:nvSpPr>
        <p:spPr>
          <a:xfrm>
            <a:off x="648929" y="629266"/>
            <a:ext cx="4944152" cy="1622321"/>
          </a:xfrm>
        </p:spPr>
        <p:txBody>
          <a:bodyPr>
            <a:normAutofit/>
          </a:bodyPr>
          <a:lstStyle/>
          <a:p>
            <a:r>
              <a:rPr lang="en-US" b="1" dirty="0">
                <a:latin typeface="Arial Narrow" panose="020B0606020202030204" pitchFamily="34" charset="0"/>
              </a:rPr>
              <a:t>#1  Be gentle with change</a:t>
            </a:r>
          </a:p>
        </p:txBody>
      </p:sp>
      <p:sp>
        <p:nvSpPr>
          <p:cNvPr id="3" name="Content Placeholder 2">
            <a:extLst>
              <a:ext uri="{FF2B5EF4-FFF2-40B4-BE49-F238E27FC236}">
                <a16:creationId xmlns:a16="http://schemas.microsoft.com/office/drawing/2014/main" xmlns="" id="{EB080EB0-CC46-4199-95DA-0877867831B7}"/>
              </a:ext>
            </a:extLst>
          </p:cNvPr>
          <p:cNvSpPr>
            <a:spLocks noGrp="1"/>
          </p:cNvSpPr>
          <p:nvPr>
            <p:ph idx="1"/>
          </p:nvPr>
        </p:nvSpPr>
        <p:spPr>
          <a:xfrm>
            <a:off x="656537" y="2251587"/>
            <a:ext cx="5108867" cy="3501174"/>
          </a:xfrm>
        </p:spPr>
        <p:txBody>
          <a:bodyPr>
            <a:normAutofit lnSpcReduction="10000"/>
          </a:bodyPr>
          <a:lstStyle/>
          <a:p>
            <a:pPr>
              <a:buClr>
                <a:schemeClr val="accent1">
                  <a:lumMod val="75000"/>
                </a:schemeClr>
              </a:buClr>
              <a:buSzPct val="125000"/>
              <a:buFont typeface="Calibri" panose="020F0502020204030204" pitchFamily="34" charset="0"/>
              <a:buChar char="○"/>
            </a:pPr>
            <a:r>
              <a:rPr lang="en-US" sz="1800" dirty="0"/>
              <a:t>If working from home is going to be new for anyone, keep in mind that change can be hard on some people, even our leaders. </a:t>
            </a:r>
          </a:p>
          <a:p>
            <a:pPr>
              <a:lnSpc>
                <a:spcPct val="100000"/>
              </a:lnSpc>
              <a:spcBef>
                <a:spcPts val="0"/>
              </a:spcBef>
              <a:buClr>
                <a:schemeClr val="accent1">
                  <a:lumMod val="75000"/>
                </a:schemeClr>
              </a:buClr>
              <a:buSzPct val="125000"/>
              <a:buFont typeface="Calibri" panose="020F0502020204030204" pitchFamily="34" charset="0"/>
              <a:buChar char="○"/>
            </a:pPr>
            <a:endParaRPr lang="en-US" sz="1800" dirty="0"/>
          </a:p>
          <a:p>
            <a:pPr>
              <a:buClr>
                <a:schemeClr val="accent1">
                  <a:lumMod val="75000"/>
                </a:schemeClr>
              </a:buClr>
              <a:buSzPct val="125000"/>
              <a:buFont typeface="Calibri" panose="020F0502020204030204" pitchFamily="34" charset="0"/>
              <a:buChar char="○"/>
            </a:pPr>
            <a:r>
              <a:rPr lang="en-US" sz="1800" dirty="0"/>
              <a:t>Even the seemingly simplest of procedures may need to be outlined. </a:t>
            </a:r>
          </a:p>
          <a:p>
            <a:pPr>
              <a:lnSpc>
                <a:spcPct val="100000"/>
              </a:lnSpc>
              <a:spcBef>
                <a:spcPts val="0"/>
              </a:spcBef>
              <a:buClr>
                <a:schemeClr val="accent1">
                  <a:lumMod val="75000"/>
                </a:schemeClr>
              </a:buClr>
              <a:buSzPct val="125000"/>
              <a:buFont typeface="Calibri" panose="020F0502020204030204" pitchFamily="34" charset="0"/>
              <a:buChar char="○"/>
            </a:pPr>
            <a:endParaRPr lang="en-US" sz="1800" dirty="0"/>
          </a:p>
          <a:p>
            <a:pPr>
              <a:buClr>
                <a:schemeClr val="accent1">
                  <a:lumMod val="75000"/>
                </a:schemeClr>
              </a:buClr>
              <a:buSzPct val="125000"/>
              <a:buFont typeface="Calibri" panose="020F0502020204030204" pitchFamily="34" charset="0"/>
              <a:buChar char="○"/>
            </a:pPr>
            <a:r>
              <a:rPr lang="en-US" sz="1800" dirty="0"/>
              <a:t>Sometimes being helpful isn’t helpful.  It’s possible to be providing too much how-to information too soon.  Space out informative communications. If you can, pick someone to be a source of funneling the information to avoid overlapping or contradicting.</a:t>
            </a:r>
          </a:p>
        </p:txBody>
      </p:sp>
      <p:sp>
        <p:nvSpPr>
          <p:cNvPr id="15" name="Rectangle 14">
            <a:extLst>
              <a:ext uri="{FF2B5EF4-FFF2-40B4-BE49-F238E27FC236}">
                <a16:creationId xmlns:a16="http://schemas.microsoft.com/office/drawing/2014/main" xmlns="" id="{46F7435D-E3DB-47B1-BA61-B00ACC83A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xmlns="" id="{F263A0B5-F8C4-4116-809F-78A768EA7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at, indoor, laying, sitting&#10;&#10;Description automatically generated">
            <a:extLst>
              <a:ext uri="{FF2B5EF4-FFF2-40B4-BE49-F238E27FC236}">
                <a16:creationId xmlns:a16="http://schemas.microsoft.com/office/drawing/2014/main" xmlns="" id="{6F246721-87D9-42C2-B7F2-06D99DDBA770}"/>
              </a:ext>
            </a:extLst>
          </p:cNvPr>
          <p:cNvPicPr>
            <a:picLocks noChangeAspect="1"/>
          </p:cNvPicPr>
          <p:nvPr/>
        </p:nvPicPr>
        <p:blipFill rotWithShape="1">
          <a:blip r:embed="rId2">
            <a:extLst>
              <a:ext uri="{28A0092B-C50C-407E-A947-70E740481C1C}">
                <a14:useLocalDpi xmlns:a14="http://schemas.microsoft.com/office/drawing/2010/main" val="0"/>
              </a:ext>
            </a:extLst>
          </a:blip>
          <a:srcRect l="3768"/>
          <a:stretch/>
        </p:blipFill>
        <p:spPr>
          <a:xfrm>
            <a:off x="6904709" y="1101992"/>
            <a:ext cx="4475531" cy="4650769"/>
          </a:xfrm>
          <a:prstGeom prst="rect">
            <a:avLst/>
          </a:prstGeom>
          <a:effectLst/>
        </p:spPr>
      </p:pic>
    </p:spTree>
    <p:extLst>
      <p:ext uri="{BB962C8B-B14F-4D97-AF65-F5344CB8AC3E}">
        <p14:creationId xmlns:p14="http://schemas.microsoft.com/office/powerpoint/2010/main" val="394123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961" b="65132" l="9434" r="89434">
                        <a14:foregroundMark x1="43774" y1="37171" x2="43774" y2="37171"/>
                        <a14:foregroundMark x1="55472" y1="31908" x2="55472" y2="31908"/>
                      </a14:backgroundRemoval>
                    </a14:imgEffect>
                  </a14:imgLayer>
                </a14:imgProps>
              </a:ext>
              <a:ext uri="{28A0092B-C50C-407E-A947-70E740481C1C}">
                <a14:useLocalDpi xmlns:a14="http://schemas.microsoft.com/office/drawing/2010/main" val="0"/>
              </a:ext>
            </a:extLst>
          </a:blip>
          <a:srcRect b="34669"/>
          <a:stretch/>
        </p:blipFill>
        <p:spPr>
          <a:xfrm>
            <a:off x="765426" y="573918"/>
            <a:ext cx="978106" cy="732659"/>
          </a:xfrm>
          <a:prstGeom prst="rect">
            <a:avLst/>
          </a:prstGeom>
        </p:spPr>
      </p:pic>
      <p:sp>
        <p:nvSpPr>
          <p:cNvPr id="5" name="Rectangle 4"/>
          <p:cNvSpPr/>
          <p:nvPr/>
        </p:nvSpPr>
        <p:spPr>
          <a:xfrm>
            <a:off x="0" y="1553496"/>
            <a:ext cx="12192000" cy="1494504"/>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303883"/>
            <a:ext cx="10515600" cy="1325563"/>
          </a:xfrm>
        </p:spPr>
        <p:txBody>
          <a:bodyPr>
            <a:normAutofit/>
          </a:bodyPr>
          <a:lstStyle/>
          <a:p>
            <a:r>
              <a:rPr lang="en-US" sz="4000" dirty="0">
                <a:solidFill>
                  <a:srgbClr val="559950"/>
                </a:solidFill>
                <a:latin typeface="Arial Black" panose="020B0A04020102020204" pitchFamily="34" charset="0"/>
              </a:rPr>
              <a:t>Culture &amp; Engagement</a:t>
            </a:r>
          </a:p>
        </p:txBody>
      </p:sp>
      <p:sp>
        <p:nvSpPr>
          <p:cNvPr id="3" name="Content Placeholder 2"/>
          <p:cNvSpPr>
            <a:spLocks noGrp="1"/>
          </p:cNvSpPr>
          <p:nvPr>
            <p:ph idx="1"/>
          </p:nvPr>
        </p:nvSpPr>
        <p:spPr>
          <a:xfrm>
            <a:off x="3896591" y="3429000"/>
            <a:ext cx="4398818" cy="2518262"/>
          </a:xfrm>
        </p:spPr>
        <p:txBody>
          <a:bodyPr>
            <a:normAutofit/>
          </a:bodyPr>
          <a:lstStyle/>
          <a:p>
            <a:pPr marL="0" lvl="0" indent="0">
              <a:buNone/>
            </a:pPr>
            <a:r>
              <a:rPr lang="en-US" sz="2000" dirty="0" smtClean="0"/>
              <a:t>What is your narrative for your team?</a:t>
            </a:r>
            <a:endParaRPr lang="en-US" sz="2000" dirty="0"/>
          </a:p>
        </p:txBody>
      </p:sp>
      <p:sp>
        <p:nvSpPr>
          <p:cNvPr id="6" name="Rectangle 5"/>
          <p:cNvSpPr/>
          <p:nvPr/>
        </p:nvSpPr>
        <p:spPr>
          <a:xfrm>
            <a:off x="838200" y="1756112"/>
            <a:ext cx="8117541" cy="1015663"/>
          </a:xfrm>
          <a:prstGeom prst="rect">
            <a:avLst/>
          </a:prstGeom>
        </p:spPr>
        <p:txBody>
          <a:bodyPr wrap="square">
            <a:spAutoFit/>
          </a:bodyPr>
          <a:lstStyle/>
          <a:p>
            <a:pPr lvl="0"/>
            <a:r>
              <a:rPr lang="en-US" sz="2000" i="1" dirty="0"/>
              <a:t>Meet as a team to discuss and document your pledge to maintain your mission and values, and what it will look like when telecommuting.  Create common rally-cry language to boost communications amongst each other.</a:t>
            </a:r>
          </a:p>
        </p:txBody>
      </p:sp>
    </p:spTree>
    <p:extLst>
      <p:ext uri="{BB962C8B-B14F-4D97-AF65-F5344CB8AC3E}">
        <p14:creationId xmlns:p14="http://schemas.microsoft.com/office/powerpoint/2010/main" val="277992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425388"/>
            <a:ext cx="6096000" cy="4012930"/>
          </a:xfrm>
          <a:prstGeom prst="rect">
            <a:avLst/>
          </a:prstGeom>
          <a:solidFill>
            <a:srgbClr val="5599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p:nvSpPr>
        <p:spPr>
          <a:xfrm>
            <a:off x="6382871" y="860612"/>
            <a:ext cx="5809129" cy="5199529"/>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4000" b="1" dirty="0">
                <a:latin typeface="Arial Narrow" panose="020B0606020202030204" pitchFamily="34" charset="0"/>
              </a:rPr>
              <a:t>Culture &amp; Engagement</a:t>
            </a:r>
          </a:p>
        </p:txBody>
      </p:sp>
      <p:sp>
        <p:nvSpPr>
          <p:cNvPr id="7" name="Rectangle 6"/>
          <p:cNvSpPr/>
          <p:nvPr/>
        </p:nvSpPr>
        <p:spPr>
          <a:xfrm>
            <a:off x="6760882" y="1616403"/>
            <a:ext cx="5053106" cy="3477875"/>
          </a:xfrm>
          <a:prstGeom prst="rect">
            <a:avLst/>
          </a:prstGeom>
        </p:spPr>
        <p:txBody>
          <a:bodyPr wrap="square">
            <a:spAutoFit/>
          </a:bodyPr>
          <a:lstStyle/>
          <a:p>
            <a:pPr marL="342900" lvl="0" indent="-342900">
              <a:buFont typeface="Wingdings" panose="05000000000000000000" pitchFamily="2" charset="2"/>
              <a:buChar char="ü"/>
            </a:pPr>
            <a:r>
              <a:rPr lang="en-US" sz="2000" dirty="0"/>
              <a:t>Implement </a:t>
            </a:r>
            <a:r>
              <a:rPr lang="en-US" sz="2000" u="sng" dirty="0"/>
              <a:t>team chat rooms </a:t>
            </a:r>
            <a:r>
              <a:rPr lang="en-US" sz="2000" dirty="0"/>
              <a:t>and encourage team members to share highpoints, solutions, tips, and memes throughout the week.  Just be upfront that the tone is optimistic and productive.  </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u="sng" dirty="0"/>
              <a:t>Steer the team away from sharing what’s in the news</a:t>
            </a:r>
            <a:r>
              <a:rPr lang="en-US" sz="2000" dirty="0"/>
              <a:t>, as it often creates a distraction.  </a:t>
            </a:r>
          </a:p>
          <a:p>
            <a:pPr marL="342900" lvl="0" indent="-342900">
              <a:buFont typeface="Wingdings" panose="05000000000000000000" pitchFamily="2" charset="2"/>
              <a:buChar char="ü"/>
            </a:pPr>
            <a:endParaRPr lang="en-US" sz="2000" i="1" dirty="0"/>
          </a:p>
          <a:p>
            <a:pPr marL="342900" lvl="0" indent="-342900">
              <a:buFont typeface="Wingdings" panose="05000000000000000000" pitchFamily="2" charset="2"/>
              <a:buChar char="ü"/>
            </a:pPr>
            <a:r>
              <a:rPr lang="en-US" sz="2000" dirty="0"/>
              <a:t>Is someone available to </a:t>
            </a:r>
            <a:r>
              <a:rPr lang="en-US" sz="2000" u="sng" dirty="0"/>
              <a:t>send kudo/shout-out emails</a:t>
            </a:r>
            <a:r>
              <a:rPr lang="en-US" sz="2000" dirty="0"/>
              <a:t> during the week to the team?</a:t>
            </a:r>
          </a:p>
        </p:txBody>
      </p:sp>
      <p:sp>
        <p:nvSpPr>
          <p:cNvPr id="3" name="Content Placeholder 2"/>
          <p:cNvSpPr>
            <a:spLocks noGrp="1"/>
          </p:cNvSpPr>
          <p:nvPr>
            <p:ph idx="1"/>
          </p:nvPr>
        </p:nvSpPr>
        <p:spPr>
          <a:xfrm>
            <a:off x="397572" y="1616403"/>
            <a:ext cx="4879788" cy="2066271"/>
          </a:xfrm>
        </p:spPr>
        <p:txBody>
          <a:bodyPr>
            <a:normAutofit/>
          </a:bodyPr>
          <a:lstStyle/>
          <a:p>
            <a:pPr marL="0" lvl="0" indent="0">
              <a:buNone/>
            </a:pPr>
            <a:r>
              <a:rPr lang="en-US" sz="2000" dirty="0"/>
              <a:t>It's easy for remote team members to feel isolated from the rest of the work group, particularly if multiple individuals are telecommuting from home or from individual offices. Minimize the possibility of isolation by encouraging team communication and activities.</a:t>
            </a:r>
          </a:p>
          <a:p>
            <a:endParaRPr lang="en-US" sz="2400" dirty="0"/>
          </a:p>
        </p:txBody>
      </p:sp>
      <p:sp>
        <p:nvSpPr>
          <p:cNvPr id="12" name="Rectangle 11"/>
          <p:cNvSpPr/>
          <p:nvPr/>
        </p:nvSpPr>
        <p:spPr>
          <a:xfrm>
            <a:off x="2198578" y="4003456"/>
            <a:ext cx="2783453" cy="1477328"/>
          </a:xfrm>
          <a:prstGeom prst="rect">
            <a:avLst/>
          </a:prstGeom>
        </p:spPr>
        <p:txBody>
          <a:bodyPr wrap="square">
            <a:spAutoFit/>
          </a:bodyPr>
          <a:lstStyle/>
          <a:p>
            <a:pPr lvl="0"/>
            <a:r>
              <a:rPr lang="en-US" b="1" dirty="0">
                <a:solidFill>
                  <a:schemeClr val="accent6">
                    <a:lumMod val="75000"/>
                  </a:schemeClr>
                </a:solidFill>
              </a:rPr>
              <a:t>To support shout-outs and appreciation, collect a supply of saved images, motivational quotes, and memes to be ready to go.  </a:t>
            </a:r>
          </a:p>
        </p:txBody>
      </p:sp>
      <p:grpSp>
        <p:nvGrpSpPr>
          <p:cNvPr id="5" name="Group 4">
            <a:extLst>
              <a:ext uri="{FF2B5EF4-FFF2-40B4-BE49-F238E27FC236}">
                <a16:creationId xmlns:a16="http://schemas.microsoft.com/office/drawing/2014/main" xmlns="" id="{8BA413B7-9AD9-4AD6-892C-B0C938AB3C85}"/>
              </a:ext>
            </a:extLst>
          </p:cNvPr>
          <p:cNvGrpSpPr/>
          <p:nvPr/>
        </p:nvGrpSpPr>
        <p:grpSpPr>
          <a:xfrm>
            <a:off x="494163" y="4030920"/>
            <a:ext cx="1637897" cy="1433256"/>
            <a:chOff x="494163" y="4030920"/>
            <a:chExt cx="1637897" cy="1433256"/>
          </a:xfrm>
        </p:grpSpPr>
        <p:sp>
          <p:nvSpPr>
            <p:cNvPr id="4" name="Arrow: Chevron 3">
              <a:extLst>
                <a:ext uri="{FF2B5EF4-FFF2-40B4-BE49-F238E27FC236}">
                  <a16:creationId xmlns:a16="http://schemas.microsoft.com/office/drawing/2014/main" xmlns="" id="{9E30FA7E-96CB-42D6-BED2-46410242F6D7}"/>
                </a:ext>
              </a:extLst>
            </p:cNvPr>
            <p:cNvSpPr/>
            <p:nvPr/>
          </p:nvSpPr>
          <p:spPr>
            <a:xfrm>
              <a:off x="494163" y="4041776"/>
              <a:ext cx="900684" cy="1422400"/>
            </a:xfrm>
            <a:prstGeom prst="chevron">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xmlns="" id="{A4CDC396-08C7-4354-866E-CF14424D853B}"/>
                </a:ext>
              </a:extLst>
            </p:cNvPr>
            <p:cNvSpPr/>
            <p:nvPr/>
          </p:nvSpPr>
          <p:spPr>
            <a:xfrm>
              <a:off x="1231376" y="4030920"/>
              <a:ext cx="900684" cy="1422400"/>
            </a:xfrm>
            <a:prstGeom prst="chevron">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1279212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559950"/>
      </a:accent1>
      <a:accent2>
        <a:srgbClr val="70996D"/>
      </a:accent2>
      <a:accent3>
        <a:srgbClr val="6C9969"/>
      </a:accent3>
      <a:accent4>
        <a:srgbClr val="769A76"/>
      </a:accent4>
      <a:accent5>
        <a:srgbClr val="3E8853"/>
      </a:accent5>
      <a:accent6>
        <a:srgbClr val="62A39F"/>
      </a:accent6>
      <a:hlink>
        <a:srgbClr val="559950"/>
      </a:hlink>
      <a:folHlink>
        <a:srgbClr val="5599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829</Words>
  <Application>Microsoft Office PowerPoint</Application>
  <PresentationFormat>Widescreen</PresentationFormat>
  <Paragraphs>89</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Arial Narrow</vt:lpstr>
      <vt:lpstr>Calibri</vt:lpstr>
      <vt:lpstr>Calibri Light</vt:lpstr>
      <vt:lpstr>Georgia</vt:lpstr>
      <vt:lpstr>Times New Roman</vt:lpstr>
      <vt:lpstr>Tw Cen MT</vt:lpstr>
      <vt:lpstr>Wingdings</vt:lpstr>
      <vt:lpstr>Office Theme</vt:lpstr>
      <vt:lpstr>Finding Success &amp; The Energy to Lead in Chaos</vt:lpstr>
      <vt:lpstr>     Quick tip while you’re hear: Remember to QC your “paperwork” workflow</vt:lpstr>
      <vt:lpstr>WIFM: What’s In It For Me?</vt:lpstr>
      <vt:lpstr>WIFM: What’s In It For Me?</vt:lpstr>
      <vt:lpstr>Employers Cannot Afford Slow Hiring</vt:lpstr>
      <vt:lpstr>Practice Webcam and/or Video Calls</vt:lpstr>
      <vt:lpstr>#1  Be gentle with change</vt:lpstr>
      <vt:lpstr>Culture &amp; Engagement</vt:lpstr>
      <vt:lpstr>Culture &amp; Engagement</vt:lpstr>
      <vt:lpstr>Culture &amp; Engagement</vt:lpstr>
      <vt:lpstr>PowerPoint Presentation</vt:lpstr>
      <vt:lpstr>Best Practices</vt:lpstr>
      <vt:lpstr>Have Fun!</vt:lpstr>
      <vt:lpstr>Thank you for your time! www.appleone.com/Employers/SCALE/2020/ www.appleone.com/Career_Seekers/nhp/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Remote Teams</dc:title>
  <dc:creator>Cynthia Futvoye - Sales Enablement</dc:creator>
  <cp:lastModifiedBy>Erin Vassallo - 8859</cp:lastModifiedBy>
  <cp:revision>22</cp:revision>
  <dcterms:created xsi:type="dcterms:W3CDTF">2020-03-30T20:21:26Z</dcterms:created>
  <dcterms:modified xsi:type="dcterms:W3CDTF">2020-04-28T19:56:45Z</dcterms:modified>
</cp:coreProperties>
</file>