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1244" r:id="rId3"/>
    <p:sldId id="1236" r:id="rId4"/>
    <p:sldId id="1237" r:id="rId5"/>
    <p:sldId id="1246" r:id="rId6"/>
    <p:sldId id="1252" r:id="rId7"/>
    <p:sldId id="1245" r:id="rId8"/>
    <p:sldId id="1254" r:id="rId9"/>
    <p:sldId id="1253" r:id="rId10"/>
    <p:sldId id="1255" r:id="rId11"/>
    <p:sldId id="1256" r:id="rId12"/>
    <p:sldId id="125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109" d="100"/>
          <a:sy n="109" d="100"/>
        </p:scale>
        <p:origin x="6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86F8B-B573-445B-9918-B3EF98BD9F16}" type="datetimeFigureOut">
              <a:rPr lang="en-US" smtClean="0"/>
              <a:t>5/12/2020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B65D7-0D12-4A71-87B3-77D2FD1F515E}" type="slidenum">
              <a:rPr lang="en-US" smtClean="0"/>
              <a:t>‹#›</a:t>
            </a:fld>
            <a:endParaRPr lang="en-US" dirty="0"/>
          </a:p>
        </p:txBody>
      </p:sp>
    </p:spTree>
    <p:extLst>
      <p:ext uri="{BB962C8B-B14F-4D97-AF65-F5344CB8AC3E}">
        <p14:creationId xmlns:p14="http://schemas.microsoft.com/office/powerpoint/2010/main" val="444827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7D49-27A0-4EB7-B86E-4294A5B0D5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5199D8-E8C7-4909-ADEA-D457FA9912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FB5A69-BD1F-43F3-A049-5BE9C080F373}"/>
              </a:ext>
            </a:extLst>
          </p:cNvPr>
          <p:cNvSpPr>
            <a:spLocks noGrp="1"/>
          </p:cNvSpPr>
          <p:nvPr>
            <p:ph type="dt" sz="half" idx="10"/>
          </p:nvPr>
        </p:nvSpPr>
        <p:spPr/>
        <p:txBody>
          <a:bodyPr/>
          <a:lstStyle/>
          <a:p>
            <a:fld id="{D74462B4-276C-49DB-8FB1-5323FF1CCF4D}" type="datetimeFigureOut">
              <a:rPr lang="en-US" smtClean="0"/>
              <a:t>5/12/2020</a:t>
            </a:fld>
            <a:endParaRPr lang="en-US" dirty="0"/>
          </a:p>
        </p:txBody>
      </p:sp>
      <p:sp>
        <p:nvSpPr>
          <p:cNvPr id="5" name="Footer Placeholder 4">
            <a:extLst>
              <a:ext uri="{FF2B5EF4-FFF2-40B4-BE49-F238E27FC236}">
                <a16:creationId xmlns:a16="http://schemas.microsoft.com/office/drawing/2014/main" id="{A4AB3F5C-617E-47F4-971D-182B53A52B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0F9E59-C8C4-4E2A-B38C-A5BCC87E7E8C}"/>
              </a:ext>
            </a:extLst>
          </p:cNvPr>
          <p:cNvSpPr>
            <a:spLocks noGrp="1"/>
          </p:cNvSpPr>
          <p:nvPr>
            <p:ph type="sldNum" sz="quarter" idx="12"/>
          </p:nvPr>
        </p:nvSpPr>
        <p:spPr/>
        <p:txBody>
          <a:bodyPr/>
          <a:lstStyle/>
          <a:p>
            <a:fld id="{4851C5CD-4C85-4767-A078-07994A19122A}" type="slidenum">
              <a:rPr lang="en-US" smtClean="0"/>
              <a:t>‹#›</a:t>
            </a:fld>
            <a:endParaRPr lang="en-US" dirty="0"/>
          </a:p>
        </p:txBody>
      </p:sp>
    </p:spTree>
    <p:extLst>
      <p:ext uri="{BB962C8B-B14F-4D97-AF65-F5344CB8AC3E}">
        <p14:creationId xmlns:p14="http://schemas.microsoft.com/office/powerpoint/2010/main" val="1175924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EE54D-D960-4551-ABA3-4BB0984F5D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AB4962-4D0D-49F4-ADD9-CE54DBC4C5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B9C5E3-3C69-4E97-8E5C-C607F626CBF1}"/>
              </a:ext>
            </a:extLst>
          </p:cNvPr>
          <p:cNvSpPr>
            <a:spLocks noGrp="1"/>
          </p:cNvSpPr>
          <p:nvPr>
            <p:ph type="dt" sz="half" idx="10"/>
          </p:nvPr>
        </p:nvSpPr>
        <p:spPr/>
        <p:txBody>
          <a:bodyPr/>
          <a:lstStyle/>
          <a:p>
            <a:fld id="{D74462B4-276C-49DB-8FB1-5323FF1CCF4D}" type="datetimeFigureOut">
              <a:rPr lang="en-US" smtClean="0"/>
              <a:t>5/12/2020</a:t>
            </a:fld>
            <a:endParaRPr lang="en-US" dirty="0"/>
          </a:p>
        </p:txBody>
      </p:sp>
      <p:sp>
        <p:nvSpPr>
          <p:cNvPr id="5" name="Footer Placeholder 4">
            <a:extLst>
              <a:ext uri="{FF2B5EF4-FFF2-40B4-BE49-F238E27FC236}">
                <a16:creationId xmlns:a16="http://schemas.microsoft.com/office/drawing/2014/main" id="{203C8974-9239-4299-9956-F224F9AFF5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F352FF-DAC9-4A6E-B49C-CC87162F5E76}"/>
              </a:ext>
            </a:extLst>
          </p:cNvPr>
          <p:cNvSpPr>
            <a:spLocks noGrp="1"/>
          </p:cNvSpPr>
          <p:nvPr>
            <p:ph type="sldNum" sz="quarter" idx="12"/>
          </p:nvPr>
        </p:nvSpPr>
        <p:spPr/>
        <p:txBody>
          <a:bodyPr/>
          <a:lstStyle/>
          <a:p>
            <a:fld id="{4851C5CD-4C85-4767-A078-07994A19122A}" type="slidenum">
              <a:rPr lang="en-US" smtClean="0"/>
              <a:t>‹#›</a:t>
            </a:fld>
            <a:endParaRPr lang="en-US" dirty="0"/>
          </a:p>
        </p:txBody>
      </p:sp>
    </p:spTree>
    <p:extLst>
      <p:ext uri="{BB962C8B-B14F-4D97-AF65-F5344CB8AC3E}">
        <p14:creationId xmlns:p14="http://schemas.microsoft.com/office/powerpoint/2010/main" val="2193213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E409A-57E3-48A1-B7B3-F7FC74C922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45D637-A101-41BF-8FC4-7373E4DE74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948111-5F52-4625-A729-F16D581AD885}"/>
              </a:ext>
            </a:extLst>
          </p:cNvPr>
          <p:cNvSpPr>
            <a:spLocks noGrp="1"/>
          </p:cNvSpPr>
          <p:nvPr>
            <p:ph type="dt" sz="half" idx="10"/>
          </p:nvPr>
        </p:nvSpPr>
        <p:spPr/>
        <p:txBody>
          <a:bodyPr/>
          <a:lstStyle/>
          <a:p>
            <a:fld id="{D74462B4-276C-49DB-8FB1-5323FF1CCF4D}" type="datetimeFigureOut">
              <a:rPr lang="en-US" smtClean="0"/>
              <a:t>5/12/2020</a:t>
            </a:fld>
            <a:endParaRPr lang="en-US" dirty="0"/>
          </a:p>
        </p:txBody>
      </p:sp>
      <p:sp>
        <p:nvSpPr>
          <p:cNvPr id="5" name="Footer Placeholder 4">
            <a:extLst>
              <a:ext uri="{FF2B5EF4-FFF2-40B4-BE49-F238E27FC236}">
                <a16:creationId xmlns:a16="http://schemas.microsoft.com/office/drawing/2014/main" id="{1B252731-B1FD-43AB-B199-8FCB204F9E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64F426-3835-4DC7-A991-58531569B40E}"/>
              </a:ext>
            </a:extLst>
          </p:cNvPr>
          <p:cNvSpPr>
            <a:spLocks noGrp="1"/>
          </p:cNvSpPr>
          <p:nvPr>
            <p:ph type="sldNum" sz="quarter" idx="12"/>
          </p:nvPr>
        </p:nvSpPr>
        <p:spPr/>
        <p:txBody>
          <a:bodyPr/>
          <a:lstStyle/>
          <a:p>
            <a:fld id="{4851C5CD-4C85-4767-A078-07994A19122A}" type="slidenum">
              <a:rPr lang="en-US" smtClean="0"/>
              <a:t>‹#›</a:t>
            </a:fld>
            <a:endParaRPr lang="en-US" dirty="0"/>
          </a:p>
        </p:txBody>
      </p:sp>
    </p:spTree>
    <p:extLst>
      <p:ext uri="{BB962C8B-B14F-4D97-AF65-F5344CB8AC3E}">
        <p14:creationId xmlns:p14="http://schemas.microsoft.com/office/powerpoint/2010/main" val="30688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0B30F-B017-41CD-9574-6E6568FC9F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2C802E-070C-494D-A246-6D3EEDB622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88181-A3B7-4171-BC9E-31783E72E63A}"/>
              </a:ext>
            </a:extLst>
          </p:cNvPr>
          <p:cNvSpPr>
            <a:spLocks noGrp="1"/>
          </p:cNvSpPr>
          <p:nvPr>
            <p:ph type="dt" sz="half" idx="10"/>
          </p:nvPr>
        </p:nvSpPr>
        <p:spPr/>
        <p:txBody>
          <a:bodyPr/>
          <a:lstStyle/>
          <a:p>
            <a:fld id="{D74462B4-276C-49DB-8FB1-5323FF1CCF4D}" type="datetimeFigureOut">
              <a:rPr lang="en-US" smtClean="0"/>
              <a:t>5/12/2020</a:t>
            </a:fld>
            <a:endParaRPr lang="en-US" dirty="0"/>
          </a:p>
        </p:txBody>
      </p:sp>
      <p:sp>
        <p:nvSpPr>
          <p:cNvPr id="5" name="Footer Placeholder 4">
            <a:extLst>
              <a:ext uri="{FF2B5EF4-FFF2-40B4-BE49-F238E27FC236}">
                <a16:creationId xmlns:a16="http://schemas.microsoft.com/office/drawing/2014/main" id="{EA2B5565-6181-44D1-AACD-8CF59F50FA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66651F-D285-4A5A-B608-42422D5680D5}"/>
              </a:ext>
            </a:extLst>
          </p:cNvPr>
          <p:cNvSpPr>
            <a:spLocks noGrp="1"/>
          </p:cNvSpPr>
          <p:nvPr>
            <p:ph type="sldNum" sz="quarter" idx="12"/>
          </p:nvPr>
        </p:nvSpPr>
        <p:spPr/>
        <p:txBody>
          <a:bodyPr/>
          <a:lstStyle/>
          <a:p>
            <a:fld id="{4851C5CD-4C85-4767-A078-07994A19122A}" type="slidenum">
              <a:rPr lang="en-US" smtClean="0"/>
              <a:t>‹#›</a:t>
            </a:fld>
            <a:endParaRPr lang="en-US" dirty="0"/>
          </a:p>
        </p:txBody>
      </p:sp>
    </p:spTree>
    <p:extLst>
      <p:ext uri="{BB962C8B-B14F-4D97-AF65-F5344CB8AC3E}">
        <p14:creationId xmlns:p14="http://schemas.microsoft.com/office/powerpoint/2010/main" val="2251140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03194-90CE-4F69-BC11-B1BA658684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6F47BF-B6A8-4544-B158-4E3F800394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CE1DDA-BA0D-4440-80A8-ED89978ECB97}"/>
              </a:ext>
            </a:extLst>
          </p:cNvPr>
          <p:cNvSpPr>
            <a:spLocks noGrp="1"/>
          </p:cNvSpPr>
          <p:nvPr>
            <p:ph type="dt" sz="half" idx="10"/>
          </p:nvPr>
        </p:nvSpPr>
        <p:spPr/>
        <p:txBody>
          <a:bodyPr/>
          <a:lstStyle/>
          <a:p>
            <a:fld id="{D74462B4-276C-49DB-8FB1-5323FF1CCF4D}" type="datetimeFigureOut">
              <a:rPr lang="en-US" smtClean="0"/>
              <a:t>5/12/2020</a:t>
            </a:fld>
            <a:endParaRPr lang="en-US" dirty="0"/>
          </a:p>
        </p:txBody>
      </p:sp>
      <p:sp>
        <p:nvSpPr>
          <p:cNvPr id="5" name="Footer Placeholder 4">
            <a:extLst>
              <a:ext uri="{FF2B5EF4-FFF2-40B4-BE49-F238E27FC236}">
                <a16:creationId xmlns:a16="http://schemas.microsoft.com/office/drawing/2014/main" id="{36B9D122-BD0C-41BD-9239-D85542730E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2F37AC-7052-420E-9CEA-AB53463F8794}"/>
              </a:ext>
            </a:extLst>
          </p:cNvPr>
          <p:cNvSpPr>
            <a:spLocks noGrp="1"/>
          </p:cNvSpPr>
          <p:nvPr>
            <p:ph type="sldNum" sz="quarter" idx="12"/>
          </p:nvPr>
        </p:nvSpPr>
        <p:spPr/>
        <p:txBody>
          <a:bodyPr/>
          <a:lstStyle/>
          <a:p>
            <a:fld id="{4851C5CD-4C85-4767-A078-07994A19122A}" type="slidenum">
              <a:rPr lang="en-US" smtClean="0"/>
              <a:t>‹#›</a:t>
            </a:fld>
            <a:endParaRPr lang="en-US" dirty="0"/>
          </a:p>
        </p:txBody>
      </p:sp>
    </p:spTree>
    <p:extLst>
      <p:ext uri="{BB962C8B-B14F-4D97-AF65-F5344CB8AC3E}">
        <p14:creationId xmlns:p14="http://schemas.microsoft.com/office/powerpoint/2010/main" val="1798102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9879-7CC6-4511-9D14-B987DE9C58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CD2411-C604-422E-A122-AB539E3E57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9CA8FA-9A3D-45EE-AE5D-329BCEF733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6866BE-9E1B-433B-8F41-1127ADAE24E4}"/>
              </a:ext>
            </a:extLst>
          </p:cNvPr>
          <p:cNvSpPr>
            <a:spLocks noGrp="1"/>
          </p:cNvSpPr>
          <p:nvPr>
            <p:ph type="dt" sz="half" idx="10"/>
          </p:nvPr>
        </p:nvSpPr>
        <p:spPr/>
        <p:txBody>
          <a:bodyPr/>
          <a:lstStyle/>
          <a:p>
            <a:fld id="{D74462B4-276C-49DB-8FB1-5323FF1CCF4D}" type="datetimeFigureOut">
              <a:rPr lang="en-US" smtClean="0"/>
              <a:t>5/12/2020</a:t>
            </a:fld>
            <a:endParaRPr lang="en-US" dirty="0"/>
          </a:p>
        </p:txBody>
      </p:sp>
      <p:sp>
        <p:nvSpPr>
          <p:cNvPr id="6" name="Footer Placeholder 5">
            <a:extLst>
              <a:ext uri="{FF2B5EF4-FFF2-40B4-BE49-F238E27FC236}">
                <a16:creationId xmlns:a16="http://schemas.microsoft.com/office/drawing/2014/main" id="{E588A4A3-254B-4244-8515-0F4858AA8CF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0E58A4C-087B-4EC9-9FDC-56A20239D678}"/>
              </a:ext>
            </a:extLst>
          </p:cNvPr>
          <p:cNvSpPr>
            <a:spLocks noGrp="1"/>
          </p:cNvSpPr>
          <p:nvPr>
            <p:ph type="sldNum" sz="quarter" idx="12"/>
          </p:nvPr>
        </p:nvSpPr>
        <p:spPr/>
        <p:txBody>
          <a:bodyPr/>
          <a:lstStyle/>
          <a:p>
            <a:fld id="{4851C5CD-4C85-4767-A078-07994A19122A}" type="slidenum">
              <a:rPr lang="en-US" smtClean="0"/>
              <a:t>‹#›</a:t>
            </a:fld>
            <a:endParaRPr lang="en-US" dirty="0"/>
          </a:p>
        </p:txBody>
      </p:sp>
    </p:spTree>
    <p:extLst>
      <p:ext uri="{BB962C8B-B14F-4D97-AF65-F5344CB8AC3E}">
        <p14:creationId xmlns:p14="http://schemas.microsoft.com/office/powerpoint/2010/main" val="3747695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42D5B-FBF7-478C-8C90-09DBC7798E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BD5EF8-5426-4B6A-A3AC-A16B437D02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F93A1E-0D1B-496C-BEB8-0738862358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1EBA2B-393C-462A-B3A1-37E1ABA572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492F49-1849-4B7D-8966-144935A1E9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E912D7-DD4E-4325-84CF-34DF1161278A}"/>
              </a:ext>
            </a:extLst>
          </p:cNvPr>
          <p:cNvSpPr>
            <a:spLocks noGrp="1"/>
          </p:cNvSpPr>
          <p:nvPr>
            <p:ph type="dt" sz="half" idx="10"/>
          </p:nvPr>
        </p:nvSpPr>
        <p:spPr/>
        <p:txBody>
          <a:bodyPr/>
          <a:lstStyle/>
          <a:p>
            <a:fld id="{D74462B4-276C-49DB-8FB1-5323FF1CCF4D}" type="datetimeFigureOut">
              <a:rPr lang="en-US" smtClean="0"/>
              <a:t>5/12/2020</a:t>
            </a:fld>
            <a:endParaRPr lang="en-US" dirty="0"/>
          </a:p>
        </p:txBody>
      </p:sp>
      <p:sp>
        <p:nvSpPr>
          <p:cNvPr id="8" name="Footer Placeholder 7">
            <a:extLst>
              <a:ext uri="{FF2B5EF4-FFF2-40B4-BE49-F238E27FC236}">
                <a16:creationId xmlns:a16="http://schemas.microsoft.com/office/drawing/2014/main" id="{4DB3FEF8-A21A-40A7-BD11-602B17A7E3F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67E5AFE-BBF7-4985-99C4-8B3DDB55B944}"/>
              </a:ext>
            </a:extLst>
          </p:cNvPr>
          <p:cNvSpPr>
            <a:spLocks noGrp="1"/>
          </p:cNvSpPr>
          <p:nvPr>
            <p:ph type="sldNum" sz="quarter" idx="12"/>
          </p:nvPr>
        </p:nvSpPr>
        <p:spPr/>
        <p:txBody>
          <a:bodyPr/>
          <a:lstStyle/>
          <a:p>
            <a:fld id="{4851C5CD-4C85-4767-A078-07994A19122A}" type="slidenum">
              <a:rPr lang="en-US" smtClean="0"/>
              <a:t>‹#›</a:t>
            </a:fld>
            <a:endParaRPr lang="en-US" dirty="0"/>
          </a:p>
        </p:txBody>
      </p:sp>
    </p:spTree>
    <p:extLst>
      <p:ext uri="{BB962C8B-B14F-4D97-AF65-F5344CB8AC3E}">
        <p14:creationId xmlns:p14="http://schemas.microsoft.com/office/powerpoint/2010/main" val="1197851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0104-B797-45A0-9590-2D97C7C3B5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ED62E2-5B06-4502-806B-8153DB75B27E}"/>
              </a:ext>
            </a:extLst>
          </p:cNvPr>
          <p:cNvSpPr>
            <a:spLocks noGrp="1"/>
          </p:cNvSpPr>
          <p:nvPr>
            <p:ph type="dt" sz="half" idx="10"/>
          </p:nvPr>
        </p:nvSpPr>
        <p:spPr/>
        <p:txBody>
          <a:bodyPr/>
          <a:lstStyle/>
          <a:p>
            <a:fld id="{D74462B4-276C-49DB-8FB1-5323FF1CCF4D}" type="datetimeFigureOut">
              <a:rPr lang="en-US" smtClean="0"/>
              <a:t>5/12/2020</a:t>
            </a:fld>
            <a:endParaRPr lang="en-US" dirty="0"/>
          </a:p>
        </p:txBody>
      </p:sp>
      <p:sp>
        <p:nvSpPr>
          <p:cNvPr id="4" name="Footer Placeholder 3">
            <a:extLst>
              <a:ext uri="{FF2B5EF4-FFF2-40B4-BE49-F238E27FC236}">
                <a16:creationId xmlns:a16="http://schemas.microsoft.com/office/drawing/2014/main" id="{4F35FDE5-46AB-4F58-ADA0-2E6A6D20EB2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6F0D158-DABB-4220-839B-F4993105EACC}"/>
              </a:ext>
            </a:extLst>
          </p:cNvPr>
          <p:cNvSpPr>
            <a:spLocks noGrp="1"/>
          </p:cNvSpPr>
          <p:nvPr>
            <p:ph type="sldNum" sz="quarter" idx="12"/>
          </p:nvPr>
        </p:nvSpPr>
        <p:spPr/>
        <p:txBody>
          <a:bodyPr/>
          <a:lstStyle/>
          <a:p>
            <a:fld id="{4851C5CD-4C85-4767-A078-07994A19122A}" type="slidenum">
              <a:rPr lang="en-US" smtClean="0"/>
              <a:t>‹#›</a:t>
            </a:fld>
            <a:endParaRPr lang="en-US" dirty="0"/>
          </a:p>
        </p:txBody>
      </p:sp>
    </p:spTree>
    <p:extLst>
      <p:ext uri="{BB962C8B-B14F-4D97-AF65-F5344CB8AC3E}">
        <p14:creationId xmlns:p14="http://schemas.microsoft.com/office/powerpoint/2010/main" val="911919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863748-4B50-4E22-8EDA-E67E740207E6}"/>
              </a:ext>
            </a:extLst>
          </p:cNvPr>
          <p:cNvSpPr>
            <a:spLocks noGrp="1"/>
          </p:cNvSpPr>
          <p:nvPr>
            <p:ph type="dt" sz="half" idx="10"/>
          </p:nvPr>
        </p:nvSpPr>
        <p:spPr/>
        <p:txBody>
          <a:bodyPr/>
          <a:lstStyle/>
          <a:p>
            <a:fld id="{D74462B4-276C-49DB-8FB1-5323FF1CCF4D}" type="datetimeFigureOut">
              <a:rPr lang="en-US" smtClean="0"/>
              <a:t>5/12/2020</a:t>
            </a:fld>
            <a:endParaRPr lang="en-US" dirty="0"/>
          </a:p>
        </p:txBody>
      </p:sp>
      <p:sp>
        <p:nvSpPr>
          <p:cNvPr id="3" name="Footer Placeholder 2">
            <a:extLst>
              <a:ext uri="{FF2B5EF4-FFF2-40B4-BE49-F238E27FC236}">
                <a16:creationId xmlns:a16="http://schemas.microsoft.com/office/drawing/2014/main" id="{0BB4434C-DE35-4FAA-906B-D498B090B73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1EEFE84-B910-4F72-B0D2-43A68833B34D}"/>
              </a:ext>
            </a:extLst>
          </p:cNvPr>
          <p:cNvSpPr>
            <a:spLocks noGrp="1"/>
          </p:cNvSpPr>
          <p:nvPr>
            <p:ph type="sldNum" sz="quarter" idx="12"/>
          </p:nvPr>
        </p:nvSpPr>
        <p:spPr/>
        <p:txBody>
          <a:bodyPr/>
          <a:lstStyle/>
          <a:p>
            <a:fld id="{4851C5CD-4C85-4767-A078-07994A19122A}" type="slidenum">
              <a:rPr lang="en-US" smtClean="0"/>
              <a:t>‹#›</a:t>
            </a:fld>
            <a:endParaRPr lang="en-US" dirty="0"/>
          </a:p>
        </p:txBody>
      </p:sp>
    </p:spTree>
    <p:extLst>
      <p:ext uri="{BB962C8B-B14F-4D97-AF65-F5344CB8AC3E}">
        <p14:creationId xmlns:p14="http://schemas.microsoft.com/office/powerpoint/2010/main" val="2442374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21099-D094-4AB5-9410-2ACEFE806F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368A0B-BCC9-4EA9-8FA0-61AC7237B8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7429B7-5C89-4868-A061-931E657E35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50A911-393C-48F0-94AF-AC2FE04E8A25}"/>
              </a:ext>
            </a:extLst>
          </p:cNvPr>
          <p:cNvSpPr>
            <a:spLocks noGrp="1"/>
          </p:cNvSpPr>
          <p:nvPr>
            <p:ph type="dt" sz="half" idx="10"/>
          </p:nvPr>
        </p:nvSpPr>
        <p:spPr/>
        <p:txBody>
          <a:bodyPr/>
          <a:lstStyle/>
          <a:p>
            <a:fld id="{D74462B4-276C-49DB-8FB1-5323FF1CCF4D}" type="datetimeFigureOut">
              <a:rPr lang="en-US" smtClean="0"/>
              <a:t>5/12/2020</a:t>
            </a:fld>
            <a:endParaRPr lang="en-US" dirty="0"/>
          </a:p>
        </p:txBody>
      </p:sp>
      <p:sp>
        <p:nvSpPr>
          <p:cNvPr id="6" name="Footer Placeholder 5">
            <a:extLst>
              <a:ext uri="{FF2B5EF4-FFF2-40B4-BE49-F238E27FC236}">
                <a16:creationId xmlns:a16="http://schemas.microsoft.com/office/drawing/2014/main" id="{2DEA2688-4B1D-42ED-8211-686AE0060E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1859600-01E4-4451-AD44-6E4ECB65C379}"/>
              </a:ext>
            </a:extLst>
          </p:cNvPr>
          <p:cNvSpPr>
            <a:spLocks noGrp="1"/>
          </p:cNvSpPr>
          <p:nvPr>
            <p:ph type="sldNum" sz="quarter" idx="12"/>
          </p:nvPr>
        </p:nvSpPr>
        <p:spPr/>
        <p:txBody>
          <a:bodyPr/>
          <a:lstStyle/>
          <a:p>
            <a:fld id="{4851C5CD-4C85-4767-A078-07994A19122A}" type="slidenum">
              <a:rPr lang="en-US" smtClean="0"/>
              <a:t>‹#›</a:t>
            </a:fld>
            <a:endParaRPr lang="en-US" dirty="0"/>
          </a:p>
        </p:txBody>
      </p:sp>
    </p:spTree>
    <p:extLst>
      <p:ext uri="{BB962C8B-B14F-4D97-AF65-F5344CB8AC3E}">
        <p14:creationId xmlns:p14="http://schemas.microsoft.com/office/powerpoint/2010/main" val="4118707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FEC80-55B0-47EF-92E4-8F63E7D57A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0E21E5-141C-4709-9AAB-1E819DE4EE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0D9C486-A631-43E9-AE5D-BB3F53597B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027F79-FCD4-47B4-989D-D01F64BAAC87}"/>
              </a:ext>
            </a:extLst>
          </p:cNvPr>
          <p:cNvSpPr>
            <a:spLocks noGrp="1"/>
          </p:cNvSpPr>
          <p:nvPr>
            <p:ph type="dt" sz="half" idx="10"/>
          </p:nvPr>
        </p:nvSpPr>
        <p:spPr/>
        <p:txBody>
          <a:bodyPr/>
          <a:lstStyle/>
          <a:p>
            <a:fld id="{D74462B4-276C-49DB-8FB1-5323FF1CCF4D}" type="datetimeFigureOut">
              <a:rPr lang="en-US" smtClean="0"/>
              <a:t>5/12/2020</a:t>
            </a:fld>
            <a:endParaRPr lang="en-US" dirty="0"/>
          </a:p>
        </p:txBody>
      </p:sp>
      <p:sp>
        <p:nvSpPr>
          <p:cNvPr id="6" name="Footer Placeholder 5">
            <a:extLst>
              <a:ext uri="{FF2B5EF4-FFF2-40B4-BE49-F238E27FC236}">
                <a16:creationId xmlns:a16="http://schemas.microsoft.com/office/drawing/2014/main" id="{5C7E7A25-7CD2-418B-B7C1-4AADEA49B9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66CEC7-8D83-486D-9CDC-1CD029499834}"/>
              </a:ext>
            </a:extLst>
          </p:cNvPr>
          <p:cNvSpPr>
            <a:spLocks noGrp="1"/>
          </p:cNvSpPr>
          <p:nvPr>
            <p:ph type="sldNum" sz="quarter" idx="12"/>
          </p:nvPr>
        </p:nvSpPr>
        <p:spPr/>
        <p:txBody>
          <a:bodyPr/>
          <a:lstStyle/>
          <a:p>
            <a:fld id="{4851C5CD-4C85-4767-A078-07994A19122A}" type="slidenum">
              <a:rPr lang="en-US" smtClean="0"/>
              <a:t>‹#›</a:t>
            </a:fld>
            <a:endParaRPr lang="en-US" dirty="0"/>
          </a:p>
        </p:txBody>
      </p:sp>
    </p:spTree>
    <p:extLst>
      <p:ext uri="{BB962C8B-B14F-4D97-AF65-F5344CB8AC3E}">
        <p14:creationId xmlns:p14="http://schemas.microsoft.com/office/powerpoint/2010/main" val="3025836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C94D0D-CF0E-4583-BA9C-ED8CF65691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9E0E78-258D-496E-84DF-9AEB3C34C0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91616-8C28-44A0-9E68-D0CDA1D039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462B4-276C-49DB-8FB1-5323FF1CCF4D}" type="datetimeFigureOut">
              <a:rPr lang="en-US" smtClean="0"/>
              <a:t>5/12/2020</a:t>
            </a:fld>
            <a:endParaRPr lang="en-US" dirty="0"/>
          </a:p>
        </p:txBody>
      </p:sp>
      <p:sp>
        <p:nvSpPr>
          <p:cNvPr id="5" name="Footer Placeholder 4">
            <a:extLst>
              <a:ext uri="{FF2B5EF4-FFF2-40B4-BE49-F238E27FC236}">
                <a16:creationId xmlns:a16="http://schemas.microsoft.com/office/drawing/2014/main" id="{D0234074-F712-473B-BA83-3508E4AAC1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D661701-B394-4C38-835A-D5C3B71B52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1C5CD-4C85-4767-A078-07994A19122A}" type="slidenum">
              <a:rPr lang="en-US" smtClean="0"/>
              <a:t>‹#›</a:t>
            </a:fld>
            <a:endParaRPr lang="en-US" dirty="0"/>
          </a:p>
        </p:txBody>
      </p:sp>
    </p:spTree>
    <p:extLst>
      <p:ext uri="{BB962C8B-B14F-4D97-AF65-F5344CB8AC3E}">
        <p14:creationId xmlns:p14="http://schemas.microsoft.com/office/powerpoint/2010/main" val="3890396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80F9B-8447-471F-A95A-5D7B8D532F78}"/>
              </a:ext>
            </a:extLst>
          </p:cNvPr>
          <p:cNvSpPr>
            <a:spLocks noGrp="1"/>
          </p:cNvSpPr>
          <p:nvPr>
            <p:ph type="ctrTitle"/>
          </p:nvPr>
        </p:nvSpPr>
        <p:spPr>
          <a:xfrm>
            <a:off x="1373874" y="629743"/>
            <a:ext cx="9144000" cy="1205675"/>
          </a:xfrm>
        </p:spPr>
        <p:txBody>
          <a:bodyPr/>
          <a:lstStyle/>
          <a:p>
            <a:r>
              <a:rPr lang="en-US" b="1" dirty="0"/>
              <a:t>Thoughts on Leadership</a:t>
            </a:r>
          </a:p>
        </p:txBody>
      </p:sp>
      <p:sp>
        <p:nvSpPr>
          <p:cNvPr id="3" name="Subtitle 2">
            <a:extLst>
              <a:ext uri="{FF2B5EF4-FFF2-40B4-BE49-F238E27FC236}">
                <a16:creationId xmlns:a16="http://schemas.microsoft.com/office/drawing/2014/main" id="{DD6E9B4F-A24A-4013-A36B-277E5E64EC41}"/>
              </a:ext>
            </a:extLst>
          </p:cNvPr>
          <p:cNvSpPr>
            <a:spLocks noGrp="1"/>
          </p:cNvSpPr>
          <p:nvPr>
            <p:ph type="subTitle" idx="1"/>
          </p:nvPr>
        </p:nvSpPr>
        <p:spPr>
          <a:xfrm>
            <a:off x="1212178" y="2361063"/>
            <a:ext cx="9144000" cy="3717765"/>
          </a:xfrm>
        </p:spPr>
        <p:txBody>
          <a:bodyPr>
            <a:normAutofit/>
          </a:bodyPr>
          <a:lstStyle/>
          <a:p>
            <a:r>
              <a:rPr lang="en-US" sz="3600" b="1" dirty="0"/>
              <a:t>How to Build an Agile Team</a:t>
            </a:r>
          </a:p>
          <a:p>
            <a:endParaRPr lang="en-US" sz="3600" dirty="0"/>
          </a:p>
          <a:p>
            <a:r>
              <a:rPr lang="en-US" sz="3600" dirty="0"/>
              <a:t>Robert L. Caslen, Jr</a:t>
            </a:r>
          </a:p>
          <a:p>
            <a:r>
              <a:rPr lang="en-US" sz="3600" dirty="0"/>
              <a:t>Lieutenant General, U.S. Army (Retired)</a:t>
            </a:r>
          </a:p>
          <a:p>
            <a:r>
              <a:rPr lang="en-US" sz="3600" dirty="0"/>
              <a:t>President University of South Carolina</a:t>
            </a:r>
          </a:p>
        </p:txBody>
      </p:sp>
      <p:sp>
        <p:nvSpPr>
          <p:cNvPr id="4" name="TextBox 3">
            <a:extLst>
              <a:ext uri="{FF2B5EF4-FFF2-40B4-BE49-F238E27FC236}">
                <a16:creationId xmlns:a16="http://schemas.microsoft.com/office/drawing/2014/main" id="{075F9E7E-D13A-4A22-B111-6C4AAB5050EE}"/>
              </a:ext>
            </a:extLst>
          </p:cNvPr>
          <p:cNvSpPr txBox="1"/>
          <p:nvPr/>
        </p:nvSpPr>
        <p:spPr>
          <a:xfrm>
            <a:off x="6927178" y="6019698"/>
            <a:ext cx="2450094" cy="584775"/>
          </a:xfrm>
          <a:prstGeom prst="rect">
            <a:avLst/>
          </a:prstGeom>
          <a:noFill/>
        </p:spPr>
        <p:txBody>
          <a:bodyPr wrap="none" rtlCol="0">
            <a:spAutoFit/>
          </a:bodyPr>
          <a:lstStyle/>
          <a:p>
            <a:r>
              <a:rPr lang="en-US" sz="3200" dirty="0"/>
              <a:t>May 12, 2020</a:t>
            </a:r>
          </a:p>
        </p:txBody>
      </p:sp>
    </p:spTree>
    <p:extLst>
      <p:ext uri="{BB962C8B-B14F-4D97-AF65-F5344CB8AC3E}">
        <p14:creationId xmlns:p14="http://schemas.microsoft.com/office/powerpoint/2010/main" val="3909169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5C92B-CB5F-DD4B-A014-78B56BE03243}"/>
              </a:ext>
            </a:extLst>
          </p:cNvPr>
          <p:cNvSpPr>
            <a:spLocks noGrp="1"/>
          </p:cNvSpPr>
          <p:nvPr>
            <p:ph type="title"/>
          </p:nvPr>
        </p:nvSpPr>
        <p:spPr>
          <a:xfrm>
            <a:off x="6650182" y="365125"/>
            <a:ext cx="4703617" cy="5811838"/>
          </a:xfrm>
        </p:spPr>
        <p:txBody>
          <a:bodyPr>
            <a:noAutofit/>
          </a:bodyPr>
          <a:lstStyle/>
          <a:p>
            <a:pPr lvl="0" algn="ctr">
              <a:lnSpc>
                <a:spcPct val="100000"/>
              </a:lnSpc>
              <a:spcBef>
                <a:spcPts val="0"/>
              </a:spcBef>
            </a:pPr>
            <a:r>
              <a:rPr lang="en-US" b="1" i="1" dirty="0">
                <a:solidFill>
                  <a:prstClr val="black"/>
                </a:solidFill>
                <a:latin typeface="Calibri" panose="020F0502020204030204"/>
                <a:ea typeface="+mn-ea"/>
                <a:cs typeface="+mn-cs"/>
              </a:rPr>
              <a:t>The “Average” Employee</a:t>
            </a:r>
            <a:br>
              <a:rPr lang="en-US" b="1" i="1" dirty="0">
                <a:solidFill>
                  <a:prstClr val="black"/>
                </a:solidFill>
                <a:latin typeface="Calibri" panose="020F0502020204030204"/>
                <a:ea typeface="+mn-ea"/>
                <a:cs typeface="+mn-cs"/>
              </a:rPr>
            </a:br>
            <a:r>
              <a:rPr lang="en-US" b="1" i="1" dirty="0">
                <a:solidFill>
                  <a:prstClr val="black"/>
                </a:solidFill>
                <a:latin typeface="Calibri" panose="020F0502020204030204"/>
                <a:ea typeface="+mn-ea"/>
                <a:cs typeface="+mn-cs"/>
              </a:rPr>
              <a:t>(AKA “Mediocrity”)</a:t>
            </a:r>
            <a:endParaRPr lang="en-US" dirty="0"/>
          </a:p>
        </p:txBody>
      </p:sp>
      <p:sp>
        <p:nvSpPr>
          <p:cNvPr id="3" name="Content Placeholder 2">
            <a:extLst>
              <a:ext uri="{FF2B5EF4-FFF2-40B4-BE49-F238E27FC236}">
                <a16:creationId xmlns:a16="http://schemas.microsoft.com/office/drawing/2014/main" id="{21636F5F-C826-3843-807E-83AF593B24E2}"/>
              </a:ext>
            </a:extLst>
          </p:cNvPr>
          <p:cNvSpPr>
            <a:spLocks noGrp="1"/>
          </p:cNvSpPr>
          <p:nvPr>
            <p:ph idx="1"/>
          </p:nvPr>
        </p:nvSpPr>
        <p:spPr>
          <a:xfrm>
            <a:off x="572192" y="395056"/>
            <a:ext cx="5523808" cy="6038994"/>
          </a:xfrm>
        </p:spPr>
        <p:txBody>
          <a:bodyPr/>
          <a:lstStyle/>
          <a:p>
            <a:pPr marL="0" indent="0" algn="ctr">
              <a:buNone/>
            </a:pPr>
            <a:endParaRPr lang="en-US" dirty="0"/>
          </a:p>
        </p:txBody>
      </p:sp>
      <p:pic>
        <p:nvPicPr>
          <p:cNvPr id="4" name="Picture 3">
            <a:extLst>
              <a:ext uri="{FF2B5EF4-FFF2-40B4-BE49-F238E27FC236}">
                <a16:creationId xmlns:a16="http://schemas.microsoft.com/office/drawing/2014/main" id="{5FECDB49-90D2-1445-A2A6-B8F4C054F072}"/>
              </a:ext>
            </a:extLst>
          </p:cNvPr>
          <p:cNvPicPr>
            <a:picLocks noChangeAspect="1"/>
          </p:cNvPicPr>
          <p:nvPr/>
        </p:nvPicPr>
        <p:blipFill>
          <a:blip r:embed="rId2"/>
          <a:stretch>
            <a:fillRect/>
          </a:stretch>
        </p:blipFill>
        <p:spPr>
          <a:xfrm>
            <a:off x="572192" y="395055"/>
            <a:ext cx="5523808" cy="6038995"/>
          </a:xfrm>
          <a:prstGeom prst="rect">
            <a:avLst/>
          </a:prstGeom>
        </p:spPr>
      </p:pic>
    </p:spTree>
    <p:extLst>
      <p:ext uri="{BB962C8B-B14F-4D97-AF65-F5344CB8AC3E}">
        <p14:creationId xmlns:p14="http://schemas.microsoft.com/office/powerpoint/2010/main" val="818751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03BDE4-FEDC-FF45-ACB0-C85E9872AC9F}"/>
              </a:ext>
            </a:extLst>
          </p:cNvPr>
          <p:cNvPicPr>
            <a:picLocks noChangeAspect="1"/>
          </p:cNvPicPr>
          <p:nvPr/>
        </p:nvPicPr>
        <p:blipFill>
          <a:blip r:embed="rId2"/>
          <a:stretch>
            <a:fillRect/>
          </a:stretch>
        </p:blipFill>
        <p:spPr>
          <a:xfrm>
            <a:off x="9062046" y="3156438"/>
            <a:ext cx="2693323" cy="3493744"/>
          </a:xfrm>
          <a:prstGeom prst="rect">
            <a:avLst/>
          </a:prstGeom>
        </p:spPr>
      </p:pic>
      <p:sp>
        <p:nvSpPr>
          <p:cNvPr id="3" name="Content Placeholder 2">
            <a:extLst>
              <a:ext uri="{FF2B5EF4-FFF2-40B4-BE49-F238E27FC236}">
                <a16:creationId xmlns:a16="http://schemas.microsoft.com/office/drawing/2014/main" id="{67290E02-55F1-AC49-9E48-3C7704E520A1}"/>
              </a:ext>
            </a:extLst>
          </p:cNvPr>
          <p:cNvSpPr>
            <a:spLocks noGrp="1"/>
          </p:cNvSpPr>
          <p:nvPr>
            <p:ph sz="half" idx="1"/>
          </p:nvPr>
        </p:nvSpPr>
        <p:spPr>
          <a:xfrm>
            <a:off x="422564" y="399010"/>
            <a:ext cx="5063836" cy="6251172"/>
          </a:xfrm>
        </p:spPr>
        <p:txBody>
          <a:bodyPr>
            <a:normAutofit lnSpcReduction="10000"/>
          </a:bodyPr>
          <a:lstStyle/>
          <a:p>
            <a:r>
              <a:rPr lang="en-US" sz="2600" b="1" dirty="0"/>
              <a:t>Team Player</a:t>
            </a:r>
          </a:p>
          <a:p>
            <a:pPr lvl="1"/>
            <a:r>
              <a:rPr lang="en-US" sz="2600" dirty="0"/>
              <a:t>Rocky after Apollo Creed and before Mr. T</a:t>
            </a:r>
          </a:p>
          <a:p>
            <a:r>
              <a:rPr lang="en-US" sz="2600" b="1" dirty="0"/>
              <a:t>Duty Ethic – Character</a:t>
            </a:r>
          </a:p>
          <a:p>
            <a:pPr lvl="1"/>
            <a:r>
              <a:rPr lang="en-US" sz="2600" dirty="0"/>
              <a:t> Lacks integrity </a:t>
            </a:r>
          </a:p>
          <a:p>
            <a:pPr lvl="1"/>
            <a:r>
              <a:rPr lang="en-US" sz="2600" dirty="0"/>
              <a:t> Uncomfortable, casual response to tough questions</a:t>
            </a:r>
          </a:p>
          <a:p>
            <a:r>
              <a:rPr lang="en-US" sz="2600" b="1" dirty="0"/>
              <a:t>Staff Skills</a:t>
            </a:r>
          </a:p>
          <a:p>
            <a:pPr lvl="1"/>
            <a:r>
              <a:rPr lang="en-US" sz="2600" dirty="0"/>
              <a:t> Meets suspenses, checks details – delivers consistently and on time</a:t>
            </a:r>
          </a:p>
          <a:p>
            <a:pPr lvl="1"/>
            <a:r>
              <a:rPr lang="en-US" sz="2600" dirty="0"/>
              <a:t> Some issues remain open</a:t>
            </a:r>
          </a:p>
          <a:p>
            <a:pPr lvl="1"/>
            <a:r>
              <a:rPr lang="en-US" sz="2600" dirty="0"/>
              <a:t> More emotion than fact</a:t>
            </a:r>
          </a:p>
          <a:p>
            <a:pPr lvl="1"/>
            <a:r>
              <a:rPr lang="en-US" sz="2600" dirty="0"/>
              <a:t> Often rambles </a:t>
            </a:r>
          </a:p>
          <a:p>
            <a:pPr lvl="1"/>
            <a:r>
              <a:rPr lang="en-US" sz="2600" dirty="0"/>
              <a:t> Less than unquestionable ownership of leader’s intent</a:t>
            </a:r>
          </a:p>
          <a:p>
            <a:endParaRPr lang="en-US" dirty="0"/>
          </a:p>
        </p:txBody>
      </p:sp>
      <p:sp>
        <p:nvSpPr>
          <p:cNvPr id="4" name="Content Placeholder 3">
            <a:extLst>
              <a:ext uri="{FF2B5EF4-FFF2-40B4-BE49-F238E27FC236}">
                <a16:creationId xmlns:a16="http://schemas.microsoft.com/office/drawing/2014/main" id="{CBCB2855-00A2-2043-9F2F-4072CF12B271}"/>
              </a:ext>
            </a:extLst>
          </p:cNvPr>
          <p:cNvSpPr>
            <a:spLocks noGrp="1"/>
          </p:cNvSpPr>
          <p:nvPr>
            <p:ph sz="half" idx="2"/>
          </p:nvPr>
        </p:nvSpPr>
        <p:spPr>
          <a:xfrm>
            <a:off x="5690063" y="565264"/>
            <a:ext cx="4916978" cy="5818911"/>
          </a:xfrm>
        </p:spPr>
        <p:txBody>
          <a:bodyPr>
            <a:normAutofit lnSpcReduction="10000"/>
          </a:bodyPr>
          <a:lstStyle/>
          <a:p>
            <a:r>
              <a:rPr lang="en-US" b="1" dirty="0"/>
              <a:t>People</a:t>
            </a:r>
            <a:r>
              <a:rPr lang="en-US" dirty="0"/>
              <a:t> </a:t>
            </a:r>
            <a:r>
              <a:rPr lang="en-US" b="1" dirty="0"/>
              <a:t>Skills</a:t>
            </a:r>
          </a:p>
          <a:p>
            <a:pPr lvl="1"/>
            <a:r>
              <a:rPr lang="en-US" dirty="0"/>
              <a:t> Accomplishes the mission over   personalities </a:t>
            </a:r>
          </a:p>
          <a:p>
            <a:pPr lvl="1"/>
            <a:r>
              <a:rPr lang="en-US" dirty="0"/>
              <a:t> Less sensitive to peoples’ needs</a:t>
            </a:r>
          </a:p>
          <a:p>
            <a:r>
              <a:rPr lang="en-US" b="1" dirty="0"/>
              <a:t>Leadership</a:t>
            </a:r>
          </a:p>
          <a:p>
            <a:pPr lvl="1"/>
            <a:r>
              <a:rPr lang="en-US" dirty="0"/>
              <a:t> Less flexible with direct/mission command supervision</a:t>
            </a:r>
          </a:p>
          <a:p>
            <a:pPr lvl="1"/>
            <a:r>
              <a:rPr lang="en-US" dirty="0"/>
              <a:t> A lot of micro-management </a:t>
            </a:r>
          </a:p>
          <a:p>
            <a:r>
              <a:rPr lang="en-US" b="1" dirty="0"/>
              <a:t>Balance</a:t>
            </a:r>
          </a:p>
          <a:p>
            <a:pPr lvl="1"/>
            <a:r>
              <a:rPr lang="en-US" dirty="0"/>
              <a:t> Workaholic </a:t>
            </a:r>
          </a:p>
          <a:p>
            <a:pPr lvl="1"/>
            <a:r>
              <a:rPr lang="en-US" dirty="0"/>
              <a:t> Misses most of kids </a:t>
            </a:r>
          </a:p>
          <a:p>
            <a:pPr marL="457200" lvl="1" indent="0">
              <a:buNone/>
            </a:pPr>
            <a:r>
              <a:rPr lang="en-US" dirty="0"/>
              <a:t>	ball games</a:t>
            </a:r>
          </a:p>
          <a:p>
            <a:pPr lvl="1"/>
            <a:r>
              <a:rPr lang="en-US" dirty="0"/>
              <a:t> Loses Leave</a:t>
            </a:r>
            <a:endParaRPr lang="en-US" sz="1650" dirty="0"/>
          </a:p>
          <a:p>
            <a:pPr marL="0" indent="0">
              <a:buNone/>
            </a:pPr>
            <a:endParaRPr lang="en-US" dirty="0"/>
          </a:p>
        </p:txBody>
      </p:sp>
    </p:spTree>
    <p:extLst>
      <p:ext uri="{BB962C8B-B14F-4D97-AF65-F5344CB8AC3E}">
        <p14:creationId xmlns:p14="http://schemas.microsoft.com/office/powerpoint/2010/main" val="1089387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DB16F-E567-4686-BA55-4F95562CE41E}"/>
              </a:ext>
            </a:extLst>
          </p:cNvPr>
          <p:cNvSpPr>
            <a:spLocks noGrp="1"/>
          </p:cNvSpPr>
          <p:nvPr>
            <p:ph type="title"/>
          </p:nvPr>
        </p:nvSpPr>
        <p:spPr>
          <a:xfrm>
            <a:off x="838200" y="365125"/>
            <a:ext cx="10515600" cy="781096"/>
          </a:xfrm>
        </p:spPr>
        <p:txBody>
          <a:bodyPr/>
          <a:lstStyle/>
          <a:p>
            <a:pPr algn="ctr"/>
            <a:r>
              <a:rPr lang="en-US" b="1" i="1" dirty="0">
                <a:latin typeface="+mn-lt"/>
              </a:rPr>
              <a:t>Senior Level Leadership</a:t>
            </a:r>
          </a:p>
        </p:txBody>
      </p:sp>
      <p:sp>
        <p:nvSpPr>
          <p:cNvPr id="3" name="Content Placeholder 2">
            <a:extLst>
              <a:ext uri="{FF2B5EF4-FFF2-40B4-BE49-F238E27FC236}">
                <a16:creationId xmlns:a16="http://schemas.microsoft.com/office/drawing/2014/main" id="{E649E5DE-79F8-42C5-ADE0-220FF45E1A31}"/>
              </a:ext>
            </a:extLst>
          </p:cNvPr>
          <p:cNvSpPr>
            <a:spLocks noGrp="1"/>
          </p:cNvSpPr>
          <p:nvPr>
            <p:ph idx="1"/>
          </p:nvPr>
        </p:nvSpPr>
        <p:spPr>
          <a:xfrm>
            <a:off x="838200" y="1415144"/>
            <a:ext cx="10515600" cy="5246913"/>
          </a:xfrm>
        </p:spPr>
        <p:txBody>
          <a:bodyPr>
            <a:normAutofit fontScale="55000" lnSpcReduction="20000"/>
          </a:bodyPr>
          <a:lstStyle/>
          <a:p>
            <a:r>
              <a:rPr lang="en-US" sz="4000" dirty="0"/>
              <a:t>Know the environment.  Natural hierarchy or order.  Where to press and its second, third, order effects.  Understand yourself.  Understand “terrain.”   Understand competitors.  </a:t>
            </a:r>
          </a:p>
          <a:p>
            <a:r>
              <a:rPr lang="en-US" sz="4000" dirty="0"/>
              <a:t>Know the culture.  Have the interpersonal skills to build bridges and knock down walls.</a:t>
            </a:r>
          </a:p>
          <a:p>
            <a:r>
              <a:rPr lang="en-US" sz="4000" dirty="0"/>
              <a:t>Within the environment, identify risks, challenges and opportunities.</a:t>
            </a:r>
          </a:p>
          <a:p>
            <a:r>
              <a:rPr lang="en-US" sz="4000" dirty="0"/>
              <a:t>Have great leadership skills.  Empower subordinates with mission orders and resources.  Underwrite risk.  Build consensus.</a:t>
            </a:r>
          </a:p>
          <a:p>
            <a:r>
              <a:rPr lang="en-US" sz="4000" dirty="0"/>
              <a:t>Get the right people on the bus.</a:t>
            </a:r>
          </a:p>
          <a:p>
            <a:r>
              <a:rPr lang="en-US" sz="4000" dirty="0"/>
              <a:t>Be a critical thinker.  Develop intellectual adaptability and intellectual agility.</a:t>
            </a:r>
          </a:p>
          <a:p>
            <a:r>
              <a:rPr lang="en-US" sz="4000" dirty="0"/>
              <a:t>Be a strategic planner and strategic leader.</a:t>
            </a:r>
          </a:p>
          <a:p>
            <a:pPr lvl="1"/>
            <a:r>
              <a:rPr lang="en-US" sz="4000" dirty="0"/>
              <a:t>Create the vision and articulate it.</a:t>
            </a:r>
          </a:p>
          <a:p>
            <a:pPr lvl="1"/>
            <a:r>
              <a:rPr lang="en-US" sz="4000" dirty="0"/>
              <a:t>Knowing the environment, develop key strategic objectives.</a:t>
            </a:r>
          </a:p>
          <a:p>
            <a:pPr lvl="1"/>
            <a:r>
              <a:rPr lang="en-US" sz="4000" dirty="0"/>
              <a:t>Align programs and resources.</a:t>
            </a:r>
          </a:p>
          <a:p>
            <a:pPr lvl="1"/>
            <a:r>
              <a:rPr lang="en-US" sz="4000" dirty="0"/>
              <a:t>Assess, modify, resource, execute.</a:t>
            </a:r>
          </a:p>
          <a:p>
            <a:r>
              <a:rPr lang="en-US" sz="4000" dirty="0"/>
              <a:t>Have a bias for action.</a:t>
            </a:r>
          </a:p>
          <a:p>
            <a:r>
              <a:rPr lang="en-US" sz="4000" dirty="0"/>
              <a:t>Drive a culture of ethics and character throughout the organization.</a:t>
            </a:r>
          </a:p>
          <a:p>
            <a:pPr lvl="1"/>
            <a:endParaRPr lang="en-US" dirty="0"/>
          </a:p>
        </p:txBody>
      </p:sp>
      <p:sp>
        <p:nvSpPr>
          <p:cNvPr id="5" name="TextBox 4">
            <a:extLst>
              <a:ext uri="{FF2B5EF4-FFF2-40B4-BE49-F238E27FC236}">
                <a16:creationId xmlns:a16="http://schemas.microsoft.com/office/drawing/2014/main" id="{A123A828-3D9F-4B2E-AD5C-FF66BA387D82}"/>
              </a:ext>
            </a:extLst>
          </p:cNvPr>
          <p:cNvSpPr txBox="1"/>
          <p:nvPr/>
        </p:nvSpPr>
        <p:spPr>
          <a:xfrm>
            <a:off x="3183835" y="412773"/>
            <a:ext cx="5824329" cy="685800"/>
          </a:xfrm>
          <a:prstGeom prst="rect">
            <a:avLst/>
          </a:prstGeom>
          <a:noFill/>
          <a:ln>
            <a:solidFill>
              <a:schemeClr val="tx1">
                <a:lumMod val="95000"/>
                <a:lumOff val="5000"/>
              </a:schemeClr>
            </a:solidFill>
          </a:ln>
        </p:spPr>
        <p:txBody>
          <a:bodyPr wrap="square" rtlCol="0">
            <a:spAutoFit/>
          </a:bodyPr>
          <a:lstStyle/>
          <a:p>
            <a:endParaRPr lang="en-US" dirty="0"/>
          </a:p>
        </p:txBody>
      </p:sp>
    </p:spTree>
    <p:extLst>
      <p:ext uri="{BB962C8B-B14F-4D97-AF65-F5344CB8AC3E}">
        <p14:creationId xmlns:p14="http://schemas.microsoft.com/office/powerpoint/2010/main" val="4115458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6BC0CE-9F48-4568-B229-050B91B07C4D}"/>
              </a:ext>
            </a:extLst>
          </p:cNvPr>
          <p:cNvSpPr txBox="1"/>
          <p:nvPr/>
        </p:nvSpPr>
        <p:spPr>
          <a:xfrm>
            <a:off x="4947592" y="391978"/>
            <a:ext cx="1838965" cy="830997"/>
          </a:xfrm>
          <a:prstGeom prst="rect">
            <a:avLst/>
          </a:prstGeom>
          <a:noFill/>
          <a:ln>
            <a:solidFill>
              <a:schemeClr val="tx1"/>
            </a:solidFill>
          </a:ln>
          <a:effectLst>
            <a:outerShdw blurRad="50800" dist="38100" dir="2700000" algn="tl" rotWithShape="0">
              <a:prstClr val="black">
                <a:alpha val="40000"/>
              </a:prstClr>
            </a:outerShdw>
          </a:effectLst>
        </p:spPr>
        <p:txBody>
          <a:bodyPr wrap="none" rtlCol="0">
            <a:spAutoFit/>
          </a:bodyPr>
          <a:lstStyle/>
          <a:p>
            <a:r>
              <a:rPr lang="en-US" sz="4800" b="1" i="1" dirty="0"/>
              <a:t>Agility</a:t>
            </a:r>
          </a:p>
        </p:txBody>
      </p:sp>
      <p:sp>
        <p:nvSpPr>
          <p:cNvPr id="3" name="TextBox 2">
            <a:extLst>
              <a:ext uri="{FF2B5EF4-FFF2-40B4-BE49-F238E27FC236}">
                <a16:creationId xmlns:a16="http://schemas.microsoft.com/office/drawing/2014/main" id="{C3302BD7-4333-4D68-BEB4-3A603AE79F9B}"/>
              </a:ext>
            </a:extLst>
          </p:cNvPr>
          <p:cNvSpPr txBox="1"/>
          <p:nvPr/>
        </p:nvSpPr>
        <p:spPr>
          <a:xfrm>
            <a:off x="1969625" y="1422961"/>
            <a:ext cx="8750461" cy="5570756"/>
          </a:xfrm>
          <a:prstGeom prst="rect">
            <a:avLst/>
          </a:prstGeom>
          <a:noFill/>
        </p:spPr>
        <p:txBody>
          <a:bodyPr wrap="square" rtlCol="0">
            <a:spAutoFit/>
          </a:bodyPr>
          <a:lstStyle/>
          <a:p>
            <a:r>
              <a:rPr lang="en-US" sz="3200" b="1" dirty="0"/>
              <a:t>Google Definition</a:t>
            </a:r>
            <a:r>
              <a:rPr lang="en-US" sz="3200" dirty="0"/>
              <a:t>:  Ability to move quickly and easily.  Ability to think and understand quickly. </a:t>
            </a:r>
          </a:p>
          <a:p>
            <a:endParaRPr lang="en-US" sz="3200" dirty="0"/>
          </a:p>
          <a:p>
            <a:r>
              <a:rPr lang="en-US" sz="3200" b="1" dirty="0"/>
              <a:t>Caslen Definition</a:t>
            </a:r>
            <a:r>
              <a:rPr lang="en-US" sz="3200" dirty="0"/>
              <a:t>:  Ability to recognize opportunity and to move to take advantage of it.  And when opportunity is not there, the ability to create it.</a:t>
            </a:r>
          </a:p>
          <a:p>
            <a:endParaRPr lang="en-US" sz="3200" dirty="0"/>
          </a:p>
          <a:p>
            <a:r>
              <a:rPr lang="en-US" sz="3200" b="1" dirty="0"/>
              <a:t>Example</a:t>
            </a:r>
            <a:r>
              <a:rPr lang="en-US" sz="3200" dirty="0"/>
              <a:t>:  LTG Dave Hodne, Commander of 3/4 CAV, 25</a:t>
            </a:r>
            <a:r>
              <a:rPr lang="en-US" sz="3200" baseline="30000" dirty="0"/>
              <a:t>th</a:t>
            </a:r>
            <a:r>
              <a:rPr lang="en-US" sz="3200" dirty="0"/>
              <a:t> INF Division, in Balad, Iraq and the Dilapidated Tomato Paste Factory. </a:t>
            </a:r>
          </a:p>
          <a:p>
            <a:endParaRPr lang="en-US" dirty="0"/>
          </a:p>
          <a:p>
            <a:endParaRPr lang="en-US" dirty="0"/>
          </a:p>
        </p:txBody>
      </p:sp>
    </p:spTree>
    <p:extLst>
      <p:ext uri="{BB962C8B-B14F-4D97-AF65-F5344CB8AC3E}">
        <p14:creationId xmlns:p14="http://schemas.microsoft.com/office/powerpoint/2010/main" val="2850368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0C8AE09-8866-4450-8E6B-E0BF607E59D2}" type="slidenum">
              <a:rPr lang="en-US" smtClean="0"/>
              <a:pPr/>
              <a:t>3</a:t>
            </a:fld>
            <a:endParaRPr lang="en-US" dirty="0"/>
          </a:p>
        </p:txBody>
      </p:sp>
      <p:sp>
        <p:nvSpPr>
          <p:cNvPr id="3" name="Rectangle 2"/>
          <p:cNvSpPr>
            <a:spLocks noChangeArrowheads="1"/>
          </p:cNvSpPr>
          <p:nvPr/>
        </p:nvSpPr>
        <p:spPr bwMode="auto">
          <a:xfrm>
            <a:off x="5562600" y="-4763"/>
            <a:ext cx="5105400" cy="919163"/>
          </a:xfrm>
          <a:prstGeom prst="rect">
            <a:avLst/>
          </a:prstGeom>
          <a:noFill/>
          <a:ln w="9525">
            <a:noFill/>
            <a:miter lim="800000"/>
            <a:headEnd/>
            <a:tailEnd/>
          </a:ln>
        </p:spPr>
        <p:txBody>
          <a:bodyPr lIns="91428" tIns="45714" rIns="91428" bIns="45714" anchor="ctr"/>
          <a:lstStyle/>
          <a:p>
            <a:pPr algn="ctr"/>
            <a:r>
              <a:rPr lang="en-US" sz="2400" b="1" i="1" dirty="0">
                <a:solidFill>
                  <a:schemeClr val="bg1"/>
                </a:solidFill>
              </a:rPr>
              <a:t>A Professional in a Profession</a:t>
            </a:r>
          </a:p>
        </p:txBody>
      </p:sp>
      <p:sp>
        <p:nvSpPr>
          <p:cNvPr id="4" name="TextBox 3"/>
          <p:cNvSpPr txBox="1"/>
          <p:nvPr/>
        </p:nvSpPr>
        <p:spPr>
          <a:xfrm>
            <a:off x="1082723" y="1395471"/>
            <a:ext cx="8382001" cy="5139869"/>
          </a:xfrm>
          <a:prstGeom prst="rect">
            <a:avLst/>
          </a:prstGeom>
          <a:noFill/>
        </p:spPr>
        <p:txBody>
          <a:bodyPr wrap="square" rtlCol="0">
            <a:spAutoFit/>
          </a:bodyPr>
          <a:lstStyle/>
          <a:p>
            <a:r>
              <a:rPr lang="en-US" sz="3200" b="1" dirty="0"/>
              <a:t>Expert</a:t>
            </a:r>
            <a:endParaRPr lang="en-US" sz="2800" dirty="0"/>
          </a:p>
          <a:p>
            <a:pPr lvl="1">
              <a:buFont typeface="Arial" pitchFamily="34" charset="0"/>
              <a:buChar char="•"/>
            </a:pPr>
            <a:r>
              <a:rPr lang="en-US" sz="2800" b="1" dirty="0"/>
              <a:t> </a:t>
            </a:r>
            <a:r>
              <a:rPr lang="en-US" sz="2800" dirty="0"/>
              <a:t>Unique expertise; competence</a:t>
            </a:r>
          </a:p>
          <a:p>
            <a:r>
              <a:rPr lang="en-US" sz="3200" b="1" dirty="0"/>
              <a:t>Client </a:t>
            </a:r>
            <a:endParaRPr lang="en-US" sz="2800" b="1" dirty="0"/>
          </a:p>
          <a:p>
            <a:pPr lvl="1">
              <a:buFont typeface="Arial" pitchFamily="34" charset="0"/>
              <a:buChar char="•"/>
            </a:pPr>
            <a:r>
              <a:rPr lang="en-US" sz="2800" dirty="0"/>
              <a:t> Unique relationship built on trust</a:t>
            </a:r>
          </a:p>
          <a:p>
            <a:r>
              <a:rPr lang="en-US" sz="3200" b="1" dirty="0"/>
              <a:t>Trust</a:t>
            </a:r>
            <a:endParaRPr lang="en-US" sz="3200" dirty="0"/>
          </a:p>
          <a:p>
            <a:pPr lvl="1">
              <a:buFont typeface="Arial" pitchFamily="34" charset="0"/>
              <a:buChar char="•"/>
            </a:pPr>
            <a:r>
              <a:rPr lang="en-US" sz="2800" dirty="0"/>
              <a:t> A function of competence and character</a:t>
            </a:r>
          </a:p>
          <a:p>
            <a:r>
              <a:rPr lang="en-US" sz="3200" b="1" dirty="0"/>
              <a:t>Character</a:t>
            </a:r>
          </a:p>
          <a:p>
            <a:pPr lvl="1">
              <a:buFont typeface="Arial" pitchFamily="34" charset="0"/>
              <a:buChar char="•"/>
            </a:pPr>
            <a:r>
              <a:rPr lang="en-US" sz="2800" dirty="0"/>
              <a:t> Loyalty, Duty, Respect, Selfless Service, Honor, 	Integrity, Personal Courage</a:t>
            </a:r>
          </a:p>
          <a:p>
            <a:r>
              <a:rPr lang="en-US" sz="3200" b="1" dirty="0"/>
              <a:t>Stewardship</a:t>
            </a:r>
            <a:endParaRPr lang="en-US" sz="2800" dirty="0"/>
          </a:p>
          <a:p>
            <a:pPr lvl="1">
              <a:buFont typeface="Arial" pitchFamily="34" charset="0"/>
              <a:buChar char="•"/>
            </a:pPr>
            <a:r>
              <a:rPr lang="en-US" sz="2800" dirty="0"/>
              <a:t> Holding each other accountable</a:t>
            </a:r>
          </a:p>
        </p:txBody>
      </p:sp>
      <p:sp>
        <p:nvSpPr>
          <p:cNvPr id="5" name="TextBox 4">
            <a:extLst>
              <a:ext uri="{FF2B5EF4-FFF2-40B4-BE49-F238E27FC236}">
                <a16:creationId xmlns:a16="http://schemas.microsoft.com/office/drawing/2014/main" id="{6405057B-6A8A-4173-AAD2-168607EF3F40}"/>
              </a:ext>
            </a:extLst>
          </p:cNvPr>
          <p:cNvSpPr txBox="1"/>
          <p:nvPr/>
        </p:nvSpPr>
        <p:spPr>
          <a:xfrm>
            <a:off x="3214307" y="358717"/>
            <a:ext cx="6432338" cy="707886"/>
          </a:xfrm>
          <a:prstGeom prst="rect">
            <a:avLst/>
          </a:prstGeom>
          <a:noFill/>
          <a:ln>
            <a:solidFill>
              <a:schemeClr val="tx1"/>
            </a:solidFill>
          </a:ln>
          <a:effectLst>
            <a:outerShdw blurRad="50800" dist="38100" dir="2700000" algn="tl" rotWithShape="0">
              <a:prstClr val="black">
                <a:alpha val="40000"/>
              </a:prstClr>
            </a:outerShdw>
          </a:effectLst>
        </p:spPr>
        <p:txBody>
          <a:bodyPr wrap="none" rtlCol="0">
            <a:spAutoFit/>
          </a:bodyPr>
          <a:lstStyle/>
          <a:p>
            <a:r>
              <a:rPr lang="en-US" sz="4000" b="1" i="1" dirty="0"/>
              <a:t>A Professional in a Profession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0C8AE09-8866-4450-8E6B-E0BF607E59D2}" type="slidenum">
              <a:rPr lang="en-US" smtClean="0"/>
              <a:pPr/>
              <a:t>4</a:t>
            </a:fld>
            <a:endParaRPr lang="en-US" dirty="0"/>
          </a:p>
        </p:txBody>
      </p:sp>
      <p:sp>
        <p:nvSpPr>
          <p:cNvPr id="4" name="TextBox 3"/>
          <p:cNvSpPr txBox="1"/>
          <p:nvPr/>
        </p:nvSpPr>
        <p:spPr>
          <a:xfrm>
            <a:off x="448519" y="858331"/>
            <a:ext cx="11447362" cy="5863144"/>
          </a:xfrm>
          <a:prstGeom prst="rect">
            <a:avLst/>
          </a:prstGeom>
          <a:noFill/>
        </p:spPr>
        <p:txBody>
          <a:bodyPr wrap="square" rtlCol="0">
            <a:spAutoFit/>
          </a:bodyPr>
          <a:lstStyle/>
          <a:p>
            <a:pPr marL="342900" indent="-342900">
              <a:buFont typeface="+mj-lt"/>
              <a:buAutoNum type="arabicPeriod"/>
            </a:pPr>
            <a:r>
              <a:rPr lang="en-US" sz="2500" b="1" dirty="0"/>
              <a:t>Character</a:t>
            </a:r>
            <a:r>
              <a:rPr lang="en-US" sz="2500" dirty="0"/>
              <a:t>:  If you fail in character, you fail in leadership. </a:t>
            </a:r>
          </a:p>
          <a:p>
            <a:pPr marL="342900" indent="-342900">
              <a:buFont typeface="+mj-lt"/>
              <a:buAutoNum type="arabicPeriod"/>
            </a:pPr>
            <a:r>
              <a:rPr lang="en-US" sz="2500" b="1" dirty="0"/>
              <a:t>Purpose:  </a:t>
            </a:r>
            <a:r>
              <a:rPr lang="en-US" sz="2500" dirty="0"/>
              <a:t>Pervasive purpose / Life driven by purpose is more meaningful and rewarding than meandering through life without direction.</a:t>
            </a:r>
          </a:p>
          <a:p>
            <a:pPr marL="342900" indent="-342900">
              <a:buFont typeface="+mj-lt"/>
              <a:buAutoNum type="arabicPeriod"/>
            </a:pPr>
            <a:r>
              <a:rPr lang="en-US" sz="2500" b="1" dirty="0"/>
              <a:t>Balance</a:t>
            </a:r>
            <a:r>
              <a:rPr lang="en-US" sz="2500" dirty="0"/>
              <a:t>:  Family, Work, Community.</a:t>
            </a:r>
          </a:p>
          <a:p>
            <a:pPr marL="342900" indent="-342900">
              <a:buFont typeface="+mj-lt"/>
              <a:buAutoNum type="arabicPeriod"/>
            </a:pPr>
            <a:r>
              <a:rPr lang="en-US" sz="2500" b="1" dirty="0"/>
              <a:t>Teamwork</a:t>
            </a:r>
            <a:r>
              <a:rPr lang="en-US" sz="2500" dirty="0"/>
              <a:t>:  We not I…3 Teams.</a:t>
            </a:r>
          </a:p>
          <a:p>
            <a:pPr marL="342900" indent="-342900">
              <a:buFont typeface="+mj-lt"/>
              <a:buAutoNum type="arabicPeriod"/>
            </a:pPr>
            <a:r>
              <a:rPr lang="en-US" sz="2500" b="1" dirty="0"/>
              <a:t>Fitness</a:t>
            </a:r>
            <a:r>
              <a:rPr lang="en-US" sz="2500" dirty="0"/>
              <a:t>:  Mental and physical toughness / Self discipline / Sacrifice / Life long learning.  </a:t>
            </a:r>
          </a:p>
          <a:p>
            <a:pPr marL="342900" indent="-342900">
              <a:buFont typeface="+mj-lt"/>
              <a:buAutoNum type="arabicPeriod"/>
            </a:pPr>
            <a:r>
              <a:rPr lang="en-US" sz="2500" b="1" dirty="0"/>
              <a:t>Organizations must renew themselves:</a:t>
            </a:r>
            <a:r>
              <a:rPr lang="en-US" sz="2500" dirty="0"/>
              <a:t> Growth requires change.  Today’s standards will be unacceptable tomorrow.  Change requires renewal.  Recruiting and training are top priorities.</a:t>
            </a:r>
          </a:p>
          <a:p>
            <a:pPr marL="342900" indent="-342900">
              <a:buFont typeface="+mj-lt"/>
              <a:buAutoNum type="arabicPeriod"/>
            </a:pPr>
            <a:r>
              <a:rPr lang="en-US" sz="2500" b="1" dirty="0"/>
              <a:t>Leader Development</a:t>
            </a:r>
            <a:r>
              <a:rPr lang="en-US" sz="2500" dirty="0"/>
              <a:t>: Assess your subordinates, give them feedback, and create the organizational climate for them to grow.</a:t>
            </a:r>
          </a:p>
          <a:p>
            <a:pPr marL="342900" indent="-342900">
              <a:buFont typeface="+mj-lt"/>
              <a:buAutoNum type="arabicPeriod"/>
            </a:pPr>
            <a:r>
              <a:rPr lang="en-US" sz="2500" b="1" dirty="0"/>
              <a:t>Talent Management</a:t>
            </a:r>
            <a:r>
              <a:rPr lang="en-US" sz="2500" dirty="0"/>
              <a:t>: Get the right people on the bus.  </a:t>
            </a:r>
          </a:p>
          <a:p>
            <a:pPr marL="342900" indent="-342900">
              <a:buFont typeface="+mj-lt"/>
              <a:buAutoNum type="arabicPeriod"/>
            </a:pPr>
            <a:r>
              <a:rPr lang="en-US" sz="2500" b="1" dirty="0"/>
              <a:t>Stewardship</a:t>
            </a:r>
            <a:r>
              <a:rPr lang="en-US" sz="2500" dirty="0"/>
              <a:t>:  Moral and physical.  Maintaining standards of the institution.  Candor.</a:t>
            </a:r>
          </a:p>
          <a:p>
            <a:pPr marL="342900" indent="-342900">
              <a:buFont typeface="+mj-lt"/>
              <a:buAutoNum type="arabicPeriod"/>
            </a:pPr>
            <a:r>
              <a:rPr lang="en-US" sz="2500" b="1" dirty="0"/>
              <a:t> The Man in the Arena:  </a:t>
            </a:r>
            <a:r>
              <a:rPr lang="en-US" sz="2500" dirty="0"/>
              <a:t>The nail that stands up is the one to get banged down. </a:t>
            </a:r>
          </a:p>
        </p:txBody>
      </p:sp>
      <p:sp>
        <p:nvSpPr>
          <p:cNvPr id="6" name="TextBox 5">
            <a:extLst>
              <a:ext uri="{FF2B5EF4-FFF2-40B4-BE49-F238E27FC236}">
                <a16:creationId xmlns:a16="http://schemas.microsoft.com/office/drawing/2014/main" id="{FD208CFF-4B51-4C54-95B7-05A9A0ED1EDA}"/>
              </a:ext>
            </a:extLst>
          </p:cNvPr>
          <p:cNvSpPr txBox="1"/>
          <p:nvPr/>
        </p:nvSpPr>
        <p:spPr>
          <a:xfrm>
            <a:off x="2869168" y="181223"/>
            <a:ext cx="5860001" cy="677108"/>
          </a:xfrm>
          <a:prstGeom prst="rect">
            <a:avLst/>
          </a:prstGeom>
          <a:noFill/>
          <a:ln>
            <a:solidFill>
              <a:schemeClr val="tx1"/>
            </a:solidFill>
          </a:ln>
          <a:effectLst>
            <a:outerShdw blurRad="50800" dist="38100" dir="2700000" algn="tl" rotWithShape="0">
              <a:prstClr val="black">
                <a:alpha val="40000"/>
              </a:prstClr>
            </a:outerShdw>
          </a:effectLst>
        </p:spPr>
        <p:txBody>
          <a:bodyPr wrap="none" rtlCol="0">
            <a:spAutoFit/>
          </a:bodyPr>
          <a:lstStyle/>
          <a:p>
            <a:pPr algn="ctr"/>
            <a:r>
              <a:rPr lang="en-US" sz="3800" b="1" i="1" dirty="0"/>
              <a:t>Top 10 Leadership Principles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EFB304-D5BA-4D9E-8E97-2CA98E42B2BE}"/>
              </a:ext>
            </a:extLst>
          </p:cNvPr>
          <p:cNvSpPr/>
          <p:nvPr/>
        </p:nvSpPr>
        <p:spPr>
          <a:xfrm>
            <a:off x="1043050" y="1061860"/>
            <a:ext cx="9480862" cy="5509200"/>
          </a:xfrm>
          <a:prstGeom prst="rect">
            <a:avLst/>
          </a:prstGeom>
        </p:spPr>
        <p:txBody>
          <a:bodyPr wrap="square">
            <a:spAutoFit/>
          </a:bodyPr>
          <a:lstStyle/>
          <a:p>
            <a:pPr marL="342900" indent="-342900">
              <a:buFont typeface="+mj-lt"/>
              <a:buAutoNum type="arabicPeriod"/>
            </a:pPr>
            <a:r>
              <a:rPr lang="en-US" sz="2800" b="1" dirty="0"/>
              <a:t>Team Leader</a:t>
            </a:r>
          </a:p>
          <a:p>
            <a:pPr marL="800100" lvl="1" indent="-342900">
              <a:buFont typeface="Arial" pitchFamily="34" charset="0"/>
              <a:buChar char="•"/>
            </a:pPr>
            <a:r>
              <a:rPr lang="en-US" sz="2000" dirty="0"/>
              <a:t>Develop tough, tight, cohesive, high standard, disciplined, high performing unit</a:t>
            </a:r>
          </a:p>
          <a:p>
            <a:pPr marL="800100" lvl="1" indent="-342900">
              <a:buFont typeface="Arial" pitchFamily="34" charset="0"/>
              <a:buChar char="•"/>
            </a:pPr>
            <a:r>
              <a:rPr lang="en-US" sz="2000" u="sng" dirty="0"/>
              <a:t>Underwrite Risk </a:t>
            </a:r>
            <a:r>
              <a:rPr lang="en-US" sz="2000" dirty="0"/>
              <a:t>– freedom to make mistakes</a:t>
            </a:r>
          </a:p>
          <a:p>
            <a:pPr marL="800100" lvl="1" indent="-342900">
              <a:buFont typeface="Arial" pitchFamily="34" charset="0"/>
              <a:buChar char="•"/>
            </a:pPr>
            <a:r>
              <a:rPr lang="en-US" sz="2000" dirty="0"/>
              <a:t>Exercise Initiative – everyone feels value added; growth</a:t>
            </a:r>
          </a:p>
          <a:p>
            <a:pPr marL="800100" lvl="1" indent="-342900">
              <a:buFont typeface="Arial" pitchFamily="34" charset="0"/>
              <a:buChar char="•"/>
            </a:pPr>
            <a:r>
              <a:rPr lang="en-US" sz="2000" dirty="0"/>
              <a:t>Handle bad news with patience and calm</a:t>
            </a:r>
          </a:p>
          <a:p>
            <a:pPr marL="800100" lvl="1" indent="-342900">
              <a:buFont typeface="Arial" pitchFamily="34" charset="0"/>
              <a:buChar char="•"/>
            </a:pPr>
            <a:endParaRPr lang="en-US" sz="2400" dirty="0"/>
          </a:p>
          <a:p>
            <a:pPr marL="342900" indent="-342900">
              <a:buFont typeface="+mj-lt"/>
              <a:buAutoNum type="arabicPeriod"/>
            </a:pPr>
            <a:r>
              <a:rPr lang="en-US" sz="2800" b="1" dirty="0"/>
              <a:t>Teammate</a:t>
            </a:r>
          </a:p>
          <a:p>
            <a:pPr marL="800100" lvl="1" indent="-342900">
              <a:buFont typeface="Arial" pitchFamily="34" charset="0"/>
              <a:buChar char="•"/>
            </a:pPr>
            <a:r>
              <a:rPr lang="en-US" sz="2000" dirty="0"/>
              <a:t>Help your teammate</a:t>
            </a:r>
          </a:p>
          <a:p>
            <a:pPr marL="800100" lvl="1" indent="-342900">
              <a:buFont typeface="Arial" pitchFamily="34" charset="0"/>
              <a:buChar char="•"/>
            </a:pPr>
            <a:r>
              <a:rPr lang="en-US" sz="2000" dirty="0"/>
              <a:t>Cover their flank</a:t>
            </a:r>
          </a:p>
          <a:p>
            <a:pPr marL="800100" lvl="1" indent="-342900">
              <a:buFont typeface="Arial" pitchFamily="34" charset="0"/>
              <a:buChar char="•"/>
            </a:pPr>
            <a:r>
              <a:rPr lang="en-US" sz="2000" dirty="0"/>
              <a:t>Cross talk and teamwork</a:t>
            </a:r>
          </a:p>
          <a:p>
            <a:pPr marL="800100" lvl="1" indent="-342900">
              <a:buFont typeface="+mj-lt"/>
              <a:buAutoNum type="arabicPeriod"/>
            </a:pPr>
            <a:endParaRPr lang="en-US" sz="2400" dirty="0"/>
          </a:p>
          <a:p>
            <a:pPr marL="342900" indent="-342900">
              <a:buFont typeface="+mj-lt"/>
              <a:buAutoNum type="arabicPeriod"/>
            </a:pPr>
            <a:r>
              <a:rPr lang="en-US" sz="2800" b="1" dirty="0"/>
              <a:t>Dynamic Follower – Your Boss’ Team</a:t>
            </a:r>
          </a:p>
          <a:p>
            <a:pPr marL="800100" lvl="1" indent="-342900">
              <a:buFont typeface="Arial" pitchFamily="34" charset="0"/>
              <a:buChar char="•"/>
            </a:pPr>
            <a:r>
              <a:rPr lang="en-US" sz="2000" dirty="0"/>
              <a:t>He/She wants you to understand guidance/intent and assume ownership</a:t>
            </a:r>
          </a:p>
          <a:p>
            <a:pPr marL="1257300" lvl="2" indent="-342900">
              <a:buFont typeface="Arial" pitchFamily="34" charset="0"/>
              <a:buChar char="•"/>
            </a:pPr>
            <a:r>
              <a:rPr lang="en-US" sz="2000" dirty="0"/>
              <a:t>Study your boss and know him/her</a:t>
            </a:r>
          </a:p>
          <a:p>
            <a:pPr marL="800100" lvl="1" indent="-342900">
              <a:buFont typeface="Arial" pitchFamily="34" charset="0"/>
              <a:buChar char="•"/>
            </a:pPr>
            <a:r>
              <a:rPr lang="en-US" sz="2000" dirty="0"/>
              <a:t>Phase 1 – SME, assessment with recommendation, candor</a:t>
            </a:r>
          </a:p>
          <a:p>
            <a:pPr marL="800100" lvl="1" indent="-342900">
              <a:buFont typeface="Arial" pitchFamily="34" charset="0"/>
              <a:buChar char="•"/>
            </a:pPr>
            <a:r>
              <a:rPr lang="en-US" sz="2000" dirty="0"/>
              <a:t>Phase 2 – Decision made and understood; ownership</a:t>
            </a:r>
          </a:p>
        </p:txBody>
      </p:sp>
      <p:sp>
        <p:nvSpPr>
          <p:cNvPr id="3" name="TextBox 2">
            <a:extLst>
              <a:ext uri="{FF2B5EF4-FFF2-40B4-BE49-F238E27FC236}">
                <a16:creationId xmlns:a16="http://schemas.microsoft.com/office/drawing/2014/main" id="{A38481D7-6C5D-4DF6-A5AB-DD85313AA716}"/>
              </a:ext>
            </a:extLst>
          </p:cNvPr>
          <p:cNvSpPr txBox="1"/>
          <p:nvPr/>
        </p:nvSpPr>
        <p:spPr>
          <a:xfrm>
            <a:off x="5134350" y="230863"/>
            <a:ext cx="2260747" cy="830997"/>
          </a:xfrm>
          <a:prstGeom prst="rect">
            <a:avLst/>
          </a:prstGeom>
          <a:noFill/>
          <a:ln>
            <a:solidFill>
              <a:schemeClr val="tx1"/>
            </a:solidFill>
          </a:ln>
          <a:effectLst>
            <a:outerShdw blurRad="50800" dist="38100" dir="2700000" algn="tl" rotWithShape="0">
              <a:prstClr val="black">
                <a:alpha val="40000"/>
              </a:prstClr>
            </a:outerShdw>
          </a:effectLst>
        </p:spPr>
        <p:txBody>
          <a:bodyPr wrap="none" rtlCol="0">
            <a:spAutoFit/>
          </a:bodyPr>
          <a:lstStyle/>
          <a:p>
            <a:r>
              <a:rPr lang="en-US" sz="4800" b="1" i="1" dirty="0"/>
              <a:t>3 Teams</a:t>
            </a:r>
          </a:p>
        </p:txBody>
      </p:sp>
    </p:spTree>
    <p:extLst>
      <p:ext uri="{BB962C8B-B14F-4D97-AF65-F5344CB8AC3E}">
        <p14:creationId xmlns:p14="http://schemas.microsoft.com/office/powerpoint/2010/main" val="499551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44F72-61DE-A54C-AFC7-D2210343B673}"/>
              </a:ext>
            </a:extLst>
          </p:cNvPr>
          <p:cNvSpPr>
            <a:spLocks noGrp="1"/>
          </p:cNvSpPr>
          <p:nvPr>
            <p:ph type="title"/>
          </p:nvPr>
        </p:nvSpPr>
        <p:spPr>
          <a:xfrm>
            <a:off x="839788" y="457199"/>
            <a:ext cx="3932237" cy="2119745"/>
          </a:xfrm>
        </p:spPr>
        <p:txBody>
          <a:bodyPr>
            <a:normAutofit/>
          </a:bodyPr>
          <a:lstStyle/>
          <a:p>
            <a:pPr algn="ctr"/>
            <a:r>
              <a:rPr lang="en-US" sz="4800" b="1" i="1" dirty="0"/>
              <a:t>The Man in the Arena</a:t>
            </a:r>
            <a:endParaRPr lang="en-US" sz="4800" b="1" dirty="0"/>
          </a:p>
        </p:txBody>
      </p:sp>
      <p:pic>
        <p:nvPicPr>
          <p:cNvPr id="5" name="Picture Placeholder 4">
            <a:extLst>
              <a:ext uri="{FF2B5EF4-FFF2-40B4-BE49-F238E27FC236}">
                <a16:creationId xmlns:a16="http://schemas.microsoft.com/office/drawing/2014/main" id="{5BCED28F-B4C3-C940-B88F-74D6F0235B35}"/>
              </a:ext>
            </a:extLst>
          </p:cNvPr>
          <p:cNvPicPr>
            <a:picLocks noGrp="1" noChangeAspect="1"/>
          </p:cNvPicPr>
          <p:nvPr>
            <p:ph type="pic" idx="1"/>
          </p:nvPr>
        </p:nvPicPr>
        <p:blipFill>
          <a:blip r:embed="rId2"/>
          <a:srcRect l="13120" r="13120"/>
          <a:stretch>
            <a:fillRect/>
          </a:stretch>
        </p:blipFill>
        <p:spPr>
          <a:prstGeom prst="rect">
            <a:avLst/>
          </a:prstGeom>
        </p:spPr>
      </p:pic>
      <p:sp>
        <p:nvSpPr>
          <p:cNvPr id="4" name="Text Placeholder 3">
            <a:extLst>
              <a:ext uri="{FF2B5EF4-FFF2-40B4-BE49-F238E27FC236}">
                <a16:creationId xmlns:a16="http://schemas.microsoft.com/office/drawing/2014/main" id="{941A8C55-9673-814A-B2B7-A260A9442F7E}"/>
              </a:ext>
            </a:extLst>
          </p:cNvPr>
          <p:cNvSpPr>
            <a:spLocks noGrp="1"/>
          </p:cNvSpPr>
          <p:nvPr>
            <p:ph type="body" sz="half" idx="2"/>
          </p:nvPr>
        </p:nvSpPr>
        <p:spPr>
          <a:xfrm>
            <a:off x="839787" y="2975956"/>
            <a:ext cx="3932237" cy="2336454"/>
          </a:xfrm>
        </p:spPr>
        <p:txBody>
          <a:bodyPr>
            <a:normAutofit/>
          </a:bodyPr>
          <a:lstStyle/>
          <a:p>
            <a:endParaRPr lang="en-US" sz="3600" b="1" i="1" dirty="0"/>
          </a:p>
          <a:p>
            <a:pPr algn="ctr"/>
            <a:r>
              <a:rPr lang="en-US" sz="3600" b="1" i="1" dirty="0"/>
              <a:t>Teddy Roosevelt</a:t>
            </a:r>
            <a:endParaRPr lang="en-US" sz="3600" dirty="0"/>
          </a:p>
        </p:txBody>
      </p:sp>
    </p:spTree>
    <p:extLst>
      <p:ext uri="{BB962C8B-B14F-4D97-AF65-F5344CB8AC3E}">
        <p14:creationId xmlns:p14="http://schemas.microsoft.com/office/powerpoint/2010/main" val="2092123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FF8E62-9A64-4A61-87ED-38D792DAD1DF}"/>
              </a:ext>
            </a:extLst>
          </p:cNvPr>
          <p:cNvSpPr txBox="1"/>
          <p:nvPr/>
        </p:nvSpPr>
        <p:spPr>
          <a:xfrm>
            <a:off x="2575761" y="346438"/>
            <a:ext cx="6758838" cy="1323439"/>
          </a:xfrm>
          <a:prstGeom prst="rect">
            <a:avLst/>
          </a:prstGeom>
          <a:noFill/>
          <a:ln>
            <a:solidFill>
              <a:schemeClr val="tx1"/>
            </a:solidFill>
          </a:ln>
          <a:effectLst>
            <a:outerShdw blurRad="50800" dist="38100" dir="2700000" algn="tl" rotWithShape="0">
              <a:prstClr val="black">
                <a:alpha val="40000"/>
              </a:prstClr>
            </a:outerShdw>
          </a:effectLst>
        </p:spPr>
        <p:txBody>
          <a:bodyPr wrap="none" rtlCol="0">
            <a:spAutoFit/>
          </a:bodyPr>
          <a:lstStyle/>
          <a:p>
            <a:r>
              <a:rPr lang="en-US" sz="3600" b="1" i="1" dirty="0"/>
              <a:t>The Man and Woman in the Arena</a:t>
            </a:r>
          </a:p>
          <a:p>
            <a:pPr algn="ctr"/>
            <a:r>
              <a:rPr lang="en-US" sz="2800" b="1" i="1" dirty="0"/>
              <a:t>By:  Teddy Roosevelt</a:t>
            </a:r>
          </a:p>
          <a:p>
            <a:pPr algn="ctr"/>
            <a:r>
              <a:rPr lang="en-US" sz="1600" dirty="0"/>
              <a:t>(Caslen’s gender neutral version)</a:t>
            </a:r>
          </a:p>
        </p:txBody>
      </p:sp>
      <p:sp>
        <p:nvSpPr>
          <p:cNvPr id="4" name="TextBox 3">
            <a:extLst>
              <a:ext uri="{FF2B5EF4-FFF2-40B4-BE49-F238E27FC236}">
                <a16:creationId xmlns:a16="http://schemas.microsoft.com/office/drawing/2014/main" id="{5D143873-F9E5-4BBF-A8EC-DE8484B861A4}"/>
              </a:ext>
            </a:extLst>
          </p:cNvPr>
          <p:cNvSpPr txBox="1"/>
          <p:nvPr/>
        </p:nvSpPr>
        <p:spPr>
          <a:xfrm>
            <a:off x="423910" y="1799384"/>
            <a:ext cx="11505234" cy="4832092"/>
          </a:xfrm>
          <a:prstGeom prst="rect">
            <a:avLst/>
          </a:prstGeom>
          <a:noFill/>
        </p:spPr>
        <p:txBody>
          <a:bodyPr wrap="square" rtlCol="0">
            <a:spAutoFit/>
          </a:bodyPr>
          <a:lstStyle/>
          <a:p>
            <a:r>
              <a:rPr lang="en-US" sz="2800" dirty="0"/>
              <a:t>"It is not the critic who counts; not the man or woman who points out how the strong one stumbles, or where the doer of deeds could have done them better. The credit belongs to the man and woman who is actually in the arena, whose face is marred by dust and sweat and blood; who strives valiantly; who errs, who comes up short again and again, because there is no effort without error and shortcoming; but who does actually strive to do the deeds; who knows great enthusiasms, the great devotions; who spends himself and herself in a worthy cause; who at the best knows in the end the triumph of high achievement, and who at the worst, if he or she fails, at least fails while daring greatly, so that his or her place shall never be with those cold and timid souls who neither know victory nor defeat."</a:t>
            </a:r>
          </a:p>
        </p:txBody>
      </p:sp>
    </p:spTree>
    <p:extLst>
      <p:ext uri="{BB962C8B-B14F-4D97-AF65-F5344CB8AC3E}">
        <p14:creationId xmlns:p14="http://schemas.microsoft.com/office/powerpoint/2010/main" val="386960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3F762-64EB-464F-8616-85E09A39BFB9}"/>
              </a:ext>
            </a:extLst>
          </p:cNvPr>
          <p:cNvSpPr>
            <a:spLocks noGrp="1"/>
          </p:cNvSpPr>
          <p:nvPr>
            <p:ph type="title"/>
          </p:nvPr>
        </p:nvSpPr>
        <p:spPr>
          <a:xfrm>
            <a:off x="4937760" y="282633"/>
            <a:ext cx="6733309" cy="1047403"/>
          </a:xfrm>
        </p:spPr>
        <p:txBody>
          <a:bodyPr>
            <a:noAutofit/>
          </a:bodyPr>
          <a:lstStyle/>
          <a:p>
            <a:r>
              <a:rPr lang="en-US" b="1" dirty="0"/>
              <a:t>Teamwork</a:t>
            </a:r>
            <a:r>
              <a:rPr lang="en-US" dirty="0"/>
              <a:t>: Selfless, loyal, dependable, reputation of excellence</a:t>
            </a:r>
          </a:p>
        </p:txBody>
      </p:sp>
      <p:pic>
        <p:nvPicPr>
          <p:cNvPr id="5" name="Picture Placeholder 4">
            <a:extLst>
              <a:ext uri="{FF2B5EF4-FFF2-40B4-BE49-F238E27FC236}">
                <a16:creationId xmlns:a16="http://schemas.microsoft.com/office/drawing/2014/main" id="{A30B374A-25E5-6B4D-BA6B-7DB110013D33}"/>
              </a:ext>
            </a:extLst>
          </p:cNvPr>
          <p:cNvPicPr>
            <a:picLocks noGrp="1" noChangeAspect="1"/>
          </p:cNvPicPr>
          <p:nvPr>
            <p:ph type="pic" idx="1"/>
          </p:nvPr>
        </p:nvPicPr>
        <p:blipFill>
          <a:blip r:embed="rId2"/>
          <a:srcRect t="7082" b="7082"/>
          <a:stretch>
            <a:fillRect/>
          </a:stretch>
        </p:blipFill>
        <p:spPr>
          <a:xfrm>
            <a:off x="5218314" y="1529542"/>
            <a:ext cx="6172200" cy="5004262"/>
          </a:xfrm>
          <a:prstGeom prst="rect">
            <a:avLst/>
          </a:prstGeom>
        </p:spPr>
      </p:pic>
      <p:sp>
        <p:nvSpPr>
          <p:cNvPr id="4" name="Text Placeholder 3">
            <a:extLst>
              <a:ext uri="{FF2B5EF4-FFF2-40B4-BE49-F238E27FC236}">
                <a16:creationId xmlns:a16="http://schemas.microsoft.com/office/drawing/2014/main" id="{9327D4D7-2B62-6E42-8941-7B5325492441}"/>
              </a:ext>
            </a:extLst>
          </p:cNvPr>
          <p:cNvSpPr>
            <a:spLocks noGrp="1"/>
          </p:cNvSpPr>
          <p:nvPr>
            <p:ph type="body" sz="half" idx="2"/>
          </p:nvPr>
        </p:nvSpPr>
        <p:spPr>
          <a:xfrm>
            <a:off x="182880" y="282632"/>
            <a:ext cx="5035434" cy="6367549"/>
          </a:xfrm>
        </p:spPr>
        <p:txBody>
          <a:bodyPr>
            <a:normAutofit lnSpcReduction="10000"/>
          </a:bodyPr>
          <a:lstStyle/>
          <a:p>
            <a:pPr lvl="0" algn="ctr">
              <a:lnSpc>
                <a:spcPct val="100000"/>
              </a:lnSpc>
              <a:spcBef>
                <a:spcPts val="0"/>
              </a:spcBef>
            </a:pPr>
            <a:r>
              <a:rPr lang="en-US" sz="3200" b="1" i="1" dirty="0">
                <a:solidFill>
                  <a:prstClr val="black"/>
                </a:solidFill>
              </a:rPr>
              <a:t>Staff Guidance</a:t>
            </a:r>
          </a:p>
          <a:p>
            <a:r>
              <a:rPr lang="en-US" sz="2400" b="1" dirty="0"/>
              <a:t>Superb Staff Skills</a:t>
            </a:r>
          </a:p>
          <a:p>
            <a:pPr lvl="1">
              <a:buFont typeface="Arial" pitchFamily="34" charset="0"/>
              <a:buChar char="•"/>
            </a:pPr>
            <a:r>
              <a:rPr lang="en-US" sz="2000" dirty="0"/>
              <a:t> Bring simplicity to complexity</a:t>
            </a:r>
          </a:p>
          <a:p>
            <a:pPr lvl="1">
              <a:buFont typeface="Arial" pitchFamily="34" charset="0"/>
              <a:buChar char="•"/>
            </a:pPr>
            <a:r>
              <a:rPr lang="en-US" sz="2000" dirty="0"/>
              <a:t> Communicate clearly</a:t>
            </a:r>
          </a:p>
          <a:p>
            <a:pPr lvl="2">
              <a:buFont typeface="Arial" pitchFamily="34" charset="0"/>
              <a:buChar char="•"/>
            </a:pPr>
            <a:r>
              <a:rPr lang="en-US" sz="1800" dirty="0"/>
              <a:t> Oral – logical, simple, concise</a:t>
            </a:r>
          </a:p>
          <a:p>
            <a:pPr lvl="2">
              <a:buFont typeface="Arial" pitchFamily="34" charset="0"/>
              <a:buChar char="•"/>
            </a:pPr>
            <a:r>
              <a:rPr lang="en-US" sz="1800" dirty="0"/>
              <a:t> Well w</a:t>
            </a:r>
            <a:r>
              <a:rPr lang="en-US" sz="2000" dirty="0"/>
              <a:t>ritten</a:t>
            </a:r>
          </a:p>
          <a:p>
            <a:pPr lvl="1">
              <a:buFont typeface="Arial" pitchFamily="34" charset="0"/>
              <a:buChar char="•"/>
            </a:pPr>
            <a:r>
              <a:rPr lang="en-US" sz="2000" dirty="0"/>
              <a:t> Anticipate issues (“Have you thought about…?”)</a:t>
            </a:r>
          </a:p>
          <a:p>
            <a:pPr lvl="1">
              <a:buFont typeface="Arial" pitchFamily="34" charset="0"/>
              <a:buChar char="•"/>
            </a:pPr>
            <a:r>
              <a:rPr lang="en-US" sz="2000" dirty="0"/>
              <a:t> Be thorough</a:t>
            </a:r>
          </a:p>
          <a:p>
            <a:pPr lvl="1">
              <a:buFont typeface="Arial" pitchFamily="34" charset="0"/>
              <a:buChar char="•"/>
            </a:pPr>
            <a:r>
              <a:rPr lang="en-US" sz="2000" dirty="0"/>
              <a:t> Don’t drop problems on the boss’ desk</a:t>
            </a:r>
          </a:p>
          <a:p>
            <a:pPr lvl="1">
              <a:buFont typeface="Arial" pitchFamily="34" charset="0"/>
              <a:buChar char="•"/>
            </a:pPr>
            <a:r>
              <a:rPr lang="en-US" sz="2000" dirty="0"/>
              <a:t> Use mini decision-making process – issues, facts, couple</a:t>
            </a:r>
            <a:r>
              <a:rPr lang="en-US" sz="2000" dirty="0">
                <a:solidFill>
                  <a:srgbClr val="FF0000"/>
                </a:solidFill>
              </a:rPr>
              <a:t> </a:t>
            </a:r>
            <a:r>
              <a:rPr lang="en-US" sz="2000" dirty="0"/>
              <a:t>ways to fix it, recommendations</a:t>
            </a:r>
          </a:p>
          <a:p>
            <a:pPr lvl="1">
              <a:buFont typeface="Arial" pitchFamily="34" charset="0"/>
              <a:buChar char="•"/>
            </a:pPr>
            <a:r>
              <a:rPr lang="en-US" sz="2000" dirty="0"/>
              <a:t> Rely on </a:t>
            </a:r>
            <a:r>
              <a:rPr lang="en-US" sz="2000" b="1" dirty="0"/>
              <a:t>facts not emotion</a:t>
            </a:r>
            <a:endParaRPr lang="en-US" sz="2000" dirty="0"/>
          </a:p>
          <a:p>
            <a:pPr lvl="1">
              <a:buFont typeface="Arial" pitchFamily="34" charset="0"/>
              <a:buChar char="•"/>
            </a:pPr>
            <a:r>
              <a:rPr lang="en-US" sz="2000" dirty="0"/>
              <a:t> Adopt and own the boss’ intent</a:t>
            </a:r>
          </a:p>
          <a:p>
            <a:r>
              <a:rPr lang="en-US" sz="2000" b="1" dirty="0"/>
              <a:t> </a:t>
            </a:r>
            <a:r>
              <a:rPr lang="en-US" sz="2200" b="1" dirty="0"/>
              <a:t>Get along with higher staff counterpart</a:t>
            </a:r>
          </a:p>
          <a:p>
            <a:pPr lvl="1">
              <a:buFont typeface="Arial" pitchFamily="34" charset="0"/>
              <a:buChar char="•"/>
            </a:pPr>
            <a:r>
              <a:rPr lang="en-US" sz="2000" dirty="0"/>
              <a:t> Develop relationship</a:t>
            </a:r>
          </a:p>
          <a:p>
            <a:pPr lvl="1">
              <a:buFont typeface="Arial" pitchFamily="34" charset="0"/>
              <a:buChar char="•"/>
            </a:pPr>
            <a:r>
              <a:rPr lang="en-US" sz="2000" dirty="0"/>
              <a:t> Maintain it</a:t>
            </a:r>
          </a:p>
          <a:p>
            <a:r>
              <a:rPr lang="en-US" sz="2000" b="1" dirty="0"/>
              <a:t> </a:t>
            </a:r>
            <a:r>
              <a:rPr lang="en-US" sz="2400" b="1" dirty="0"/>
              <a:t>Hone people skills</a:t>
            </a:r>
            <a:r>
              <a:rPr lang="en-US" sz="2000" b="1" dirty="0"/>
              <a:t> </a:t>
            </a:r>
            <a:r>
              <a:rPr lang="en-US" sz="2000" dirty="0"/>
              <a:t>– achieve consensus </a:t>
            </a:r>
          </a:p>
          <a:p>
            <a:endParaRPr lang="en-US" dirty="0"/>
          </a:p>
        </p:txBody>
      </p:sp>
    </p:spTree>
    <p:extLst>
      <p:ext uri="{BB962C8B-B14F-4D97-AF65-F5344CB8AC3E}">
        <p14:creationId xmlns:p14="http://schemas.microsoft.com/office/powerpoint/2010/main" val="2264014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2AFD3-6200-344D-9F28-147EDB6DB6D1}"/>
              </a:ext>
            </a:extLst>
          </p:cNvPr>
          <p:cNvSpPr>
            <a:spLocks noGrp="1"/>
          </p:cNvSpPr>
          <p:nvPr>
            <p:ph type="title"/>
          </p:nvPr>
        </p:nvSpPr>
        <p:spPr>
          <a:xfrm>
            <a:off x="839788" y="365125"/>
            <a:ext cx="10515600" cy="782031"/>
          </a:xfrm>
        </p:spPr>
        <p:txBody>
          <a:bodyPr>
            <a:normAutofit fontScale="90000"/>
          </a:bodyPr>
          <a:lstStyle/>
          <a:p>
            <a:pPr lvl="0" algn="ctr">
              <a:lnSpc>
                <a:spcPct val="100000"/>
              </a:lnSpc>
              <a:spcBef>
                <a:spcPts val="0"/>
              </a:spcBef>
            </a:pPr>
            <a:r>
              <a:rPr lang="en-US" sz="5400" b="1" i="1" dirty="0">
                <a:solidFill>
                  <a:prstClr val="black"/>
                </a:solidFill>
                <a:latin typeface="Calibri" panose="020F0502020204030204"/>
                <a:ea typeface="+mn-ea"/>
                <a:cs typeface="+mn-cs"/>
              </a:rPr>
              <a:t>Top Level Performance</a:t>
            </a:r>
            <a:br>
              <a:rPr lang="en-US" sz="3600" b="1" i="1" dirty="0">
                <a:solidFill>
                  <a:prstClr val="black"/>
                </a:solidFill>
                <a:latin typeface="Calibri" panose="020F0502020204030204"/>
                <a:ea typeface="+mn-ea"/>
                <a:cs typeface="+mn-cs"/>
              </a:rPr>
            </a:br>
            <a:endParaRPr lang="en-US" dirty="0"/>
          </a:p>
        </p:txBody>
      </p:sp>
      <p:sp>
        <p:nvSpPr>
          <p:cNvPr id="4" name="Content Placeholder 3">
            <a:extLst>
              <a:ext uri="{FF2B5EF4-FFF2-40B4-BE49-F238E27FC236}">
                <a16:creationId xmlns:a16="http://schemas.microsoft.com/office/drawing/2014/main" id="{E5D1EFA0-019A-CC4C-85A5-71846AAAA605}"/>
              </a:ext>
            </a:extLst>
          </p:cNvPr>
          <p:cNvSpPr>
            <a:spLocks noGrp="1"/>
          </p:cNvSpPr>
          <p:nvPr>
            <p:ph sz="half" idx="2"/>
          </p:nvPr>
        </p:nvSpPr>
        <p:spPr>
          <a:xfrm>
            <a:off x="839788" y="1147156"/>
            <a:ext cx="5157787" cy="5042508"/>
          </a:xfrm>
        </p:spPr>
        <p:txBody>
          <a:bodyPr>
            <a:normAutofit fontScale="92500"/>
          </a:bodyPr>
          <a:lstStyle/>
          <a:p>
            <a:r>
              <a:rPr lang="en-US" sz="2600" b="1" dirty="0"/>
              <a:t>Team Player</a:t>
            </a:r>
          </a:p>
          <a:p>
            <a:pPr lvl="1"/>
            <a:r>
              <a:rPr lang="en-US" sz="2600" dirty="0"/>
              <a:t> Competence</a:t>
            </a:r>
          </a:p>
          <a:p>
            <a:pPr lvl="1"/>
            <a:r>
              <a:rPr lang="en-US" sz="2600" dirty="0"/>
              <a:t> Selfless, loyal, dependable</a:t>
            </a:r>
          </a:p>
          <a:p>
            <a:pPr lvl="1"/>
            <a:r>
              <a:rPr lang="en-US" sz="2600" dirty="0"/>
              <a:t> Always there when you need them</a:t>
            </a:r>
          </a:p>
          <a:p>
            <a:r>
              <a:rPr lang="en-US" sz="2600" b="1" dirty="0"/>
              <a:t>Duty Ethic – Character</a:t>
            </a:r>
          </a:p>
          <a:p>
            <a:pPr lvl="1"/>
            <a:r>
              <a:rPr lang="en-US" sz="2600" dirty="0"/>
              <a:t> Unmatched integrity and moral courage</a:t>
            </a:r>
          </a:p>
          <a:p>
            <a:r>
              <a:rPr lang="en-US" sz="2600" b="1" dirty="0"/>
              <a:t>Superb Staff Skills</a:t>
            </a:r>
          </a:p>
          <a:p>
            <a:pPr lvl="1"/>
            <a:r>
              <a:rPr lang="en-US" sz="2600" dirty="0"/>
              <a:t> Oral and written communication anticipate issues; good integrated analysis with recommended COA</a:t>
            </a:r>
          </a:p>
          <a:p>
            <a:pPr lvl="1"/>
            <a:r>
              <a:rPr lang="en-US" sz="2600" dirty="0"/>
              <a:t> Facts not emotion</a:t>
            </a:r>
          </a:p>
          <a:p>
            <a:endParaRPr lang="en-US" dirty="0"/>
          </a:p>
        </p:txBody>
      </p:sp>
      <p:sp>
        <p:nvSpPr>
          <p:cNvPr id="6" name="Content Placeholder 5">
            <a:extLst>
              <a:ext uri="{FF2B5EF4-FFF2-40B4-BE49-F238E27FC236}">
                <a16:creationId xmlns:a16="http://schemas.microsoft.com/office/drawing/2014/main" id="{26BC3BD8-93EB-0A4F-A456-0BF27FECF8AA}"/>
              </a:ext>
            </a:extLst>
          </p:cNvPr>
          <p:cNvSpPr>
            <a:spLocks noGrp="1"/>
          </p:cNvSpPr>
          <p:nvPr>
            <p:ph sz="quarter" idx="4"/>
          </p:nvPr>
        </p:nvSpPr>
        <p:spPr>
          <a:xfrm>
            <a:off x="5997575" y="1145020"/>
            <a:ext cx="5856373" cy="5042507"/>
          </a:xfrm>
        </p:spPr>
        <p:txBody>
          <a:bodyPr>
            <a:noAutofit/>
          </a:bodyPr>
          <a:lstStyle/>
          <a:p>
            <a:r>
              <a:rPr lang="en-US" sz="2200" b="1" dirty="0"/>
              <a:t>Great People Skills</a:t>
            </a:r>
          </a:p>
          <a:p>
            <a:pPr lvl="1"/>
            <a:r>
              <a:rPr lang="en-US" sz="2200" dirty="0"/>
              <a:t> Works through personalities</a:t>
            </a:r>
          </a:p>
          <a:p>
            <a:pPr lvl="1"/>
            <a:r>
              <a:rPr lang="en-US" sz="2200" dirty="0"/>
              <a:t> Achieves consensus</a:t>
            </a:r>
          </a:p>
          <a:p>
            <a:r>
              <a:rPr lang="en-US" sz="2200" b="1" dirty="0"/>
              <a:t>Natural Leadership</a:t>
            </a:r>
          </a:p>
          <a:p>
            <a:pPr lvl="1"/>
            <a:r>
              <a:rPr lang="en-US" sz="2200" dirty="0"/>
              <a:t>Underwrites risk of subordinates</a:t>
            </a:r>
          </a:p>
          <a:p>
            <a:pPr lvl="1"/>
            <a:r>
              <a:rPr lang="en-US" sz="2200" dirty="0"/>
              <a:t>Mission Command – knows the difference between a thoroughbred and a noodle </a:t>
            </a:r>
          </a:p>
          <a:p>
            <a:pPr lvl="1"/>
            <a:r>
              <a:rPr lang="en-US" sz="2200" dirty="0"/>
              <a:t>People feel good about mission and themselves</a:t>
            </a:r>
          </a:p>
          <a:p>
            <a:pPr lvl="1"/>
            <a:r>
              <a:rPr lang="en-US" sz="2200" dirty="0"/>
              <a:t> A bias for action</a:t>
            </a:r>
          </a:p>
          <a:p>
            <a:pPr lvl="1"/>
            <a:r>
              <a:rPr lang="en-US" sz="2200" dirty="0"/>
              <a:t> Superb physical condition</a:t>
            </a:r>
          </a:p>
          <a:p>
            <a:r>
              <a:rPr lang="en-US" sz="2200" b="1" dirty="0"/>
              <a:t>Balance</a:t>
            </a:r>
          </a:p>
          <a:p>
            <a:pPr lvl="1"/>
            <a:r>
              <a:rPr lang="en-US" sz="2200" dirty="0"/>
              <a:t> Family, work, community</a:t>
            </a:r>
          </a:p>
          <a:p>
            <a:pPr lvl="1"/>
            <a:r>
              <a:rPr lang="en-US" sz="2200" dirty="0"/>
              <a:t> Takes leave</a:t>
            </a:r>
          </a:p>
        </p:txBody>
      </p:sp>
    </p:spTree>
    <p:extLst>
      <p:ext uri="{BB962C8B-B14F-4D97-AF65-F5344CB8AC3E}">
        <p14:creationId xmlns:p14="http://schemas.microsoft.com/office/powerpoint/2010/main" val="4224560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TotalTime>
  <Words>1106</Words>
  <Application>Microsoft Office PowerPoint</Application>
  <PresentationFormat>Widescreen</PresentationFormat>
  <Paragraphs>138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Thoughts on Leadership</vt:lpstr>
      <vt:lpstr>PowerPoint Presentation</vt:lpstr>
      <vt:lpstr>PowerPoint Presentation</vt:lpstr>
      <vt:lpstr>PowerPoint Presentation</vt:lpstr>
      <vt:lpstr>PowerPoint Presentation</vt:lpstr>
      <vt:lpstr>The Man in the Arena</vt:lpstr>
      <vt:lpstr>PowerPoint Presentation</vt:lpstr>
      <vt:lpstr>Teamwork: Selfless, loyal, dependable, reputation of excellence</vt:lpstr>
      <vt:lpstr>Top Level Performance </vt:lpstr>
      <vt:lpstr>The “Average” Employee (AKA “Mediocrity”)</vt:lpstr>
      <vt:lpstr>PowerPoint Presentation</vt:lpstr>
      <vt:lpstr>Senior Level Leadership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Thoughts on Leadership</dc:title>
  <dc:creator>Robert Caslen</dc:creator>
  <cp:lastModifiedBy>BON, SUSAN</cp:lastModifiedBy>
  <cp:revision>39</cp:revision>
  <dcterms:created xsi:type="dcterms:W3CDTF">2019-07-03T20:05:30Z</dcterms:created>
  <dcterms:modified xsi:type="dcterms:W3CDTF">2020-05-12T12:14:26Z</dcterms:modified>
</cp:coreProperties>
</file>